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505" r:id="rId3"/>
    <p:sldId id="605" r:id="rId4"/>
    <p:sldId id="506" r:id="rId5"/>
    <p:sldId id="566" r:id="rId6"/>
    <p:sldId id="507" r:id="rId7"/>
    <p:sldId id="508" r:id="rId8"/>
    <p:sldId id="550" r:id="rId9"/>
    <p:sldId id="551" r:id="rId10"/>
    <p:sldId id="509" r:id="rId11"/>
    <p:sldId id="556" r:id="rId12"/>
    <p:sldId id="510" r:id="rId13"/>
    <p:sldId id="552" r:id="rId14"/>
    <p:sldId id="553" r:id="rId15"/>
    <p:sldId id="557" r:id="rId16"/>
    <p:sldId id="558" r:id="rId17"/>
    <p:sldId id="554" r:id="rId18"/>
    <p:sldId id="559" r:id="rId19"/>
    <p:sldId id="560" r:id="rId20"/>
    <p:sldId id="561" r:id="rId21"/>
    <p:sldId id="555" r:id="rId22"/>
    <p:sldId id="627" r:id="rId23"/>
    <p:sldId id="511" r:id="rId24"/>
    <p:sldId id="626" r:id="rId25"/>
    <p:sldId id="562" r:id="rId26"/>
    <p:sldId id="536" r:id="rId27"/>
    <p:sldId id="542" r:id="rId28"/>
    <p:sldId id="543" r:id="rId29"/>
    <p:sldId id="544" r:id="rId30"/>
    <p:sldId id="564" r:id="rId31"/>
    <p:sldId id="565" r:id="rId32"/>
    <p:sldId id="563" r:id="rId33"/>
    <p:sldId id="604" r:id="rId34"/>
    <p:sldId id="512" r:id="rId35"/>
    <p:sldId id="513" r:id="rId36"/>
    <p:sldId id="567" r:id="rId37"/>
    <p:sldId id="568" r:id="rId38"/>
    <p:sldId id="569" r:id="rId39"/>
    <p:sldId id="570" r:id="rId40"/>
    <p:sldId id="575" r:id="rId41"/>
    <p:sldId id="576" r:id="rId42"/>
    <p:sldId id="577" r:id="rId43"/>
    <p:sldId id="514" r:id="rId44"/>
    <p:sldId id="578" r:id="rId45"/>
    <p:sldId id="579" r:id="rId46"/>
    <p:sldId id="515" r:id="rId47"/>
    <p:sldId id="583" r:id="rId48"/>
    <p:sldId id="584" r:id="rId49"/>
    <p:sldId id="588" r:id="rId50"/>
    <p:sldId id="581" r:id="rId51"/>
    <p:sldId id="585" r:id="rId52"/>
    <p:sldId id="586" r:id="rId53"/>
    <p:sldId id="582" r:id="rId54"/>
    <p:sldId id="516" r:id="rId55"/>
    <p:sldId id="589" r:id="rId56"/>
    <p:sldId id="590" r:id="rId57"/>
    <p:sldId id="591" r:id="rId58"/>
    <p:sldId id="593" r:id="rId59"/>
    <p:sldId id="587" r:id="rId60"/>
    <p:sldId id="594" r:id="rId61"/>
    <p:sldId id="595" r:id="rId62"/>
    <p:sldId id="596" r:id="rId63"/>
    <p:sldId id="517" r:id="rId64"/>
    <p:sldId id="597" r:id="rId65"/>
    <p:sldId id="598" r:id="rId66"/>
    <p:sldId id="537" r:id="rId67"/>
    <p:sldId id="545" r:id="rId68"/>
    <p:sldId id="546" r:id="rId69"/>
    <p:sldId id="547" r:id="rId70"/>
    <p:sldId id="548" r:id="rId71"/>
    <p:sldId id="549" r:id="rId72"/>
    <p:sldId id="602" r:id="rId73"/>
    <p:sldId id="600" r:id="rId74"/>
    <p:sldId id="601" r:id="rId75"/>
    <p:sldId id="518" r:id="rId76"/>
    <p:sldId id="603" r:id="rId77"/>
    <p:sldId id="519" r:id="rId78"/>
    <p:sldId id="606" r:id="rId79"/>
    <p:sldId id="607" r:id="rId80"/>
    <p:sldId id="608" r:id="rId81"/>
    <p:sldId id="520" r:id="rId82"/>
    <p:sldId id="609" r:id="rId83"/>
    <p:sldId id="610" r:id="rId84"/>
    <p:sldId id="611" r:id="rId85"/>
    <p:sldId id="612" r:id="rId86"/>
    <p:sldId id="613" r:id="rId87"/>
    <p:sldId id="614" r:id="rId88"/>
    <p:sldId id="615" r:id="rId89"/>
    <p:sldId id="616" r:id="rId90"/>
    <p:sldId id="522" r:id="rId91"/>
    <p:sldId id="617" r:id="rId92"/>
    <p:sldId id="618" r:id="rId93"/>
    <p:sldId id="619" r:id="rId94"/>
    <p:sldId id="540" r:id="rId95"/>
    <p:sldId id="620" r:id="rId96"/>
    <p:sldId id="621" r:id="rId97"/>
    <p:sldId id="622" r:id="rId98"/>
    <p:sldId id="623" r:id="rId99"/>
    <p:sldId id="624" r:id="rId100"/>
    <p:sldId id="524" r:id="rId101"/>
    <p:sldId id="625" r:id="rId102"/>
    <p:sldId id="538" r:id="rId103"/>
    <p:sldId id="521" r:id="rId104"/>
    <p:sldId id="541" r:id="rId105"/>
    <p:sldId id="523" r:id="rId106"/>
    <p:sldId id="525" r:id="rId107"/>
    <p:sldId id="526" r:id="rId108"/>
    <p:sldId id="527" r:id="rId109"/>
    <p:sldId id="528" r:id="rId110"/>
    <p:sldId id="529" r:id="rId111"/>
    <p:sldId id="530" r:id="rId112"/>
    <p:sldId id="531" r:id="rId113"/>
    <p:sldId id="532" r:id="rId114"/>
    <p:sldId id="533" r:id="rId115"/>
    <p:sldId id="534" r:id="rId116"/>
    <p:sldId id="535" r:id="rId117"/>
    <p:sldId id="345" r:id="rId1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1" autoAdjust="0"/>
    <p:restoredTop sz="88260" autoAdjust="0"/>
  </p:normalViewPr>
  <p:slideViewPr>
    <p:cSldViewPr snapToGrid="0" snapToObjects="1">
      <p:cViewPr>
        <p:scale>
          <a:sx n="103" d="100"/>
          <a:sy n="103" d="100"/>
        </p:scale>
        <p:origin x="792" y="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handoutMaster" Target="handoutMasters/handoutMaster1.xml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 smtClean="0"/>
            <a:t>[1] articles</a:t>
          </a:r>
          <a:endParaRPr lang="en-US" sz="2400" dirty="0"/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 smtClean="0"/>
            <a:t>[2] read/1</a:t>
          </a:r>
          <a:endParaRPr lang="en-US" sz="2400" dirty="0"/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 smtClean="0"/>
            <a:t>[4] edit/6</a:t>
          </a:r>
          <a:endParaRPr lang="en-US" sz="2400" dirty="0"/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 smtClean="0"/>
            <a:t>[3] read/4</a:t>
          </a:r>
          <a:endParaRPr lang="en-US" sz="2400" dirty="0"/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[1] articles</a:t>
          </a:r>
          <a:endParaRPr lang="en-US" sz="2400" kern="1200" dirty="0"/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[2] read/1</a:t>
          </a:r>
          <a:endParaRPr lang="en-US" sz="2400" kern="1200" dirty="0"/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[3] read/4</a:t>
          </a:r>
          <a:endParaRPr lang="en-US" sz="2400" kern="1200" dirty="0"/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[4] edit/6</a:t>
          </a:r>
          <a:endParaRPr lang="en-US" sz="2400" kern="1200" dirty="0"/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ativeScript/workshop.gi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tivescriptthemebuilder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.service.io/?mood='happy'&amp;face='roun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 smtClean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sebawita</a:t>
            </a:r>
            <a:r>
              <a:rPr lang="en-US" dirty="0" smtClean="0"/>
              <a:t>, @</a:t>
            </a:r>
            <a:r>
              <a:rPr lang="en-US" dirty="0" err="1" smtClean="0"/>
              <a:t>tjvantoll</a:t>
            </a:r>
            <a:r>
              <a:rPr lang="en-US" dirty="0" smtClean="0"/>
              <a:t>, @</a:t>
            </a:r>
            <a:r>
              <a:rPr lang="en-US" dirty="0" err="1" smtClean="0"/>
              <a:t>jenlooper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two-way binding use </a:t>
            </a:r>
            <a:r>
              <a:rPr lang="en-US" sz="2400" dirty="0" smtClean="0">
                <a:solidFill>
                  <a:srgbClr val="FF2600"/>
                </a:solidFill>
              </a:rPr>
              <a:t>[(</a:t>
            </a:r>
            <a:r>
              <a:rPr lang="en-US" sz="2400" dirty="0" err="1" smtClean="0">
                <a:solidFill>
                  <a:srgbClr val="FF2600"/>
                </a:solidFill>
              </a:rPr>
              <a:t>ngModel</a:t>
            </a:r>
            <a:r>
              <a:rPr lang="en-US" sz="2400" dirty="0" smtClean="0">
                <a:solidFill>
                  <a:srgbClr val="FF2600"/>
                </a:solidFill>
              </a:rPr>
              <a:t>)]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provide the </a:t>
            </a:r>
            <a:r>
              <a:rPr lang="en-US" sz="2400" dirty="0" smtClean="0">
                <a:solidFill>
                  <a:srgbClr val="0070C0"/>
                </a:solidFill>
              </a:rPr>
              <a:t>attribute name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input </a:t>
            </a:r>
            <a:br>
              <a:rPr lang="en-US" dirty="0" smtClean="0"/>
            </a:br>
            <a:r>
              <a:rPr lang="en-US" dirty="0" smtClean="0"/>
              <a:t>(two-way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rgbClr val="FF0000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input </a:t>
            </a:r>
            <a:br>
              <a:rPr lang="en-US" dirty="0" smtClean="0"/>
            </a:br>
            <a:r>
              <a:rPr lang="en-US" dirty="0" smtClean="0"/>
              <a:t>(two-way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rgbClr val="FF0000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 smtClean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 smtClean="0">
                <a:solidFill>
                  <a:srgbClr val="0070C0"/>
                </a:solidFill>
              </a:rPr>
              <a:t>app/service-test</a:t>
            </a:r>
            <a:r>
              <a:rPr lang="en-US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/>
              <a:t>folder and then later </a:t>
            </a:r>
            <a:r>
              <a:rPr lang="en-US" sz="2400" b="1" dirty="0" smtClean="0">
                <a:solidFill>
                  <a:srgbClr val="0070C0"/>
                </a:solidFill>
              </a:rPr>
              <a:t>app/football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 smtClean="0">
                <a:solidFill>
                  <a:srgbClr val="FF0000"/>
                </a:solidFill>
              </a:rPr>
              <a:t>/service-test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</a:t>
            </a:r>
            <a:r>
              <a:rPr lang="en-US" sz="2400" i="1" dirty="0" smtClean="0"/>
              <a:t>'</a:t>
            </a:r>
            <a:r>
              <a:rPr lang="en-US" sz="2400" b="1" i="1" dirty="0" smtClean="0">
                <a:solidFill>
                  <a:srgbClr val="FF0000"/>
                </a:solidFill>
              </a:rPr>
              <a:t>/service-test</a:t>
            </a:r>
            <a:r>
              <a:rPr lang="en-US" sz="2400" i="1" dirty="0" smtClean="0"/>
              <a:t>',</a:t>
            </a:r>
            <a:r>
              <a:rPr lang="en-US" sz="2400" i="1" dirty="0"/>
              <a:t>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Football Service</a:t>
            </a:r>
            <a:br>
              <a:rPr lang="en-US" dirty="0" smtClean="0"/>
            </a:br>
            <a:r>
              <a:rPr lang="en-US" dirty="0" smtClean="0"/>
              <a:t>(5.2)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Update </a:t>
            </a:r>
            <a:r>
              <a:rPr lang="en-US" sz="2400" dirty="0" err="1" smtClean="0"/>
              <a:t>football.service.ts</a:t>
            </a:r>
            <a:r>
              <a:rPr lang="en-US" sz="2400" dirty="0" smtClean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</a:t>
            </a:r>
            <a:r>
              <a:rPr lang="en-US" sz="2400" b="1" dirty="0" err="1"/>
              <a:t>callFootballService</a:t>
            </a:r>
            <a:endParaRPr lang="en-US" sz="2400" b="1" dirty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-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 smtClean="0"/>
              <a:t>Exercise: Creating a presentation component with @Input</a:t>
            </a:r>
            <a:br>
              <a:rPr lang="en-US" sz="3200" dirty="0" smtClean="0"/>
            </a:br>
            <a:r>
              <a:rPr lang="en-US" sz="3200" dirty="0" smtClean="0"/>
              <a:t>(5.5)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 smtClean="0"/>
              <a:t>Exercise: Creating a presentation component with @Output</a:t>
            </a:r>
            <a:br>
              <a:rPr lang="en-US" sz="3200" dirty="0" smtClean="0"/>
            </a:br>
            <a:r>
              <a:rPr lang="en-US" sz="3200" dirty="0" smtClean="0"/>
              <a:t>(5.7)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Service Exercise</a:t>
            </a:r>
            <a:br>
              <a:rPr lang="en-US" dirty="0" smtClean="0"/>
            </a:br>
            <a:r>
              <a:rPr lang="en-US" dirty="0" smtClean="0"/>
              <a:t>(5.9)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0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Component Exercise</a:t>
            </a:r>
            <a:br>
              <a:rPr lang="en-US" dirty="0" smtClean="0"/>
            </a:br>
            <a:r>
              <a:rPr lang="en-US" dirty="0" smtClean="0"/>
              <a:t>(5.10)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4 - Plugins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You also need to add </a:t>
            </a:r>
            <a:r>
              <a:rPr lang="en-US" sz="2400" b="1" dirty="0" err="1" smtClean="0">
                <a:solidFill>
                  <a:srgbClr val="FF0000"/>
                </a:solidFill>
              </a:rPr>
              <a:t>NativeScriptFormsModule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b="1" dirty="0" smtClean="0">
                <a:solidFill>
                  <a:srgbClr val="0070C0"/>
                </a:solidFill>
              </a:rPr>
              <a:t>@</a:t>
            </a:r>
            <a:r>
              <a:rPr lang="en-US" sz="2400" b="1" dirty="0" err="1" smtClean="0">
                <a:solidFill>
                  <a:srgbClr val="0070C0"/>
                </a:solidFill>
              </a:rPr>
              <a:t>NgModule</a:t>
            </a:r>
            <a:r>
              <a:rPr lang="en-US" sz="2400" b="1" dirty="0" smtClean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 smtClean="0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</a:t>
            </a:r>
            <a:r>
              <a:rPr lang="en-US" sz="2000" i="1" dirty="0" smtClean="0"/>
              <a:t>';</a:t>
            </a:r>
          </a:p>
          <a:p>
            <a:pPr marL="0" indent="0">
              <a:buClrTx/>
              <a:buSzTx/>
              <a:buNone/>
            </a:pPr>
            <a:r>
              <a:rPr lang="mr-IN" sz="2000" i="1" dirty="0" smtClean="0"/>
              <a:t>…</a:t>
            </a:r>
            <a:endParaRPr lang="en-GB" sz="2000" i="1" dirty="0" smtClean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Share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Fancy Alert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To Refresh Plugin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 smtClean="0"/>
              <a:t>Change text color:</a:t>
            </a:r>
          </a:p>
          <a:p>
            <a:pPr indent="0">
              <a:buNone/>
            </a:pPr>
            <a:r>
              <a:rPr lang="en-US" sz="2000" b="1" dirty="0" smtClean="0"/>
              <a:t> - text-primary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text-muted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text-danger</a:t>
            </a:r>
            <a:endParaRPr lang="en-US" sz="2000" dirty="0" smtClean="0"/>
          </a:p>
          <a:p>
            <a:pPr indent="0">
              <a:buNone/>
            </a:pPr>
            <a:endParaRPr lang="en-US" sz="2000" dirty="0" smtClean="0"/>
          </a:p>
          <a:p>
            <a:pPr indent="0">
              <a:buNone/>
            </a:pPr>
            <a:r>
              <a:rPr lang="en-US" sz="2000" dirty="0" smtClean="0"/>
              <a:t>Change text alignment:</a:t>
            </a:r>
            <a:endParaRPr lang="en-US" sz="2000" dirty="0"/>
          </a:p>
          <a:p>
            <a:pPr indent="0">
              <a:buNone/>
            </a:pPr>
            <a:r>
              <a:rPr lang="en-US" sz="2000" b="1" dirty="0" smtClean="0"/>
              <a:t> - text-center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text-left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text-right</a:t>
            </a:r>
            <a:r>
              <a:rPr lang="en-US" sz="2000" dirty="0"/>
              <a:t> to </a:t>
            </a:r>
            <a:endParaRPr lang="en-US" sz="2000" dirty="0" smtClean="0"/>
          </a:p>
          <a:p>
            <a:pPr indent="0">
              <a:buNone/>
            </a:pPr>
            <a:endParaRPr lang="en-US" sz="2000" dirty="0" smtClean="0"/>
          </a:p>
          <a:p>
            <a:pPr indent="0">
              <a:buNone/>
            </a:pPr>
            <a:r>
              <a:rPr lang="en-US" sz="2000" dirty="0" smtClean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- text-lowercase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text-uppercase</a:t>
            </a:r>
            <a:r>
              <a:rPr lang="en-US" sz="2000" dirty="0" smtClean="0"/>
              <a:t>,</a:t>
            </a:r>
            <a:r>
              <a:rPr lang="en-US" sz="2000" dirty="0"/>
              <a:t> </a:t>
            </a:r>
            <a:r>
              <a:rPr lang="en-US" sz="2000" b="1" dirty="0" smtClean="0"/>
              <a:t>text-capitalize</a:t>
            </a:r>
            <a:endParaRPr lang="en-US" sz="2000" dirty="0" smtClean="0"/>
          </a:p>
          <a:p>
            <a:endParaRPr lang="en-US" sz="2000" dirty="0" smtClean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smtClean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-primary,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-outline,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 smtClean="0"/>
          </a:p>
          <a:p>
            <a:pPr marL="0" lvl="0" indent="0">
              <a:buClrTx/>
              <a:buSzTx/>
              <a:buNone/>
            </a:pPr>
            <a:r>
              <a:rPr lang="en-US" sz="2000" dirty="0" smtClean="0"/>
              <a:t>Round buttons: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-rounded-</a:t>
            </a:r>
            <a:r>
              <a:rPr lang="en-US" sz="2000" b="1" dirty="0" err="1" smtClean="0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-rounded-</a:t>
            </a:r>
            <a:r>
              <a:rPr lang="en-US" sz="2000" b="1" dirty="0" err="1" smtClean="0"/>
              <a:t>lg</a:t>
            </a:r>
            <a:endParaRPr lang="en-US" sz="2000" b="1" dirty="0" smtClean="0"/>
          </a:p>
          <a:p>
            <a:pPr marL="0" lvl="0" indent="0">
              <a:buClrTx/>
              <a:buSzTx/>
              <a:buNone/>
            </a:pPr>
            <a:endParaRPr lang="en-US" sz="2000" b="1" dirty="0" smtClean="0"/>
          </a:p>
          <a:p>
            <a:pPr marL="0" lvl="0" indent="0">
              <a:buClrTx/>
              <a:buSzTx/>
              <a:buNone/>
            </a:pPr>
            <a:r>
              <a:rPr lang="en-US" sz="2000" dirty="0" smtClean="0"/>
              <a:t>Add color (this only work in </a:t>
            </a:r>
            <a:r>
              <a:rPr lang="en-US" sz="2000" dirty="0"/>
              <a:t>conjunction with </a:t>
            </a:r>
            <a:r>
              <a:rPr lang="en-US" sz="2000" dirty="0" err="1" smtClean="0"/>
              <a:t>btn</a:t>
            </a:r>
            <a:r>
              <a:rPr lang="en-US" sz="2000" dirty="0" smtClean="0"/>
              <a:t>-primary):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b="1" dirty="0" smtClean="0"/>
              <a:t> -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-blue, 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-brown,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-forest,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-grey,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-lemon,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-lime,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-ruby </a:t>
            </a:r>
            <a:r>
              <a:rPr lang="en-US" sz="2000" dirty="0" smtClean="0"/>
              <a:t>and</a:t>
            </a:r>
            <a:r>
              <a:rPr lang="en-US" sz="2000" b="1" dirty="0"/>
              <a:t> </a:t>
            </a:r>
            <a:r>
              <a:rPr lang="en-US" sz="2000" b="1" dirty="0" err="1" smtClean="0"/>
              <a:t>btn</a:t>
            </a:r>
            <a:r>
              <a:rPr lang="en-US" sz="2000" b="1" dirty="0" smtClean="0"/>
              <a:t>-sky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Button text="Rounded Grey" </a:t>
            </a: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</a:t>
            </a:r>
            <a:r>
              <a:rPr lang="en-US" sz="2000" i="1" dirty="0" smtClean="0"/>
              <a:t> class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for buttons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other UI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 smtClean="0"/>
              <a:t>ActionBar</a:t>
            </a:r>
            <a:r>
              <a:rPr lang="en-US" sz="2400" dirty="0" smtClean="0"/>
              <a:t>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</a:t>
            </a:r>
            <a:r>
              <a:rPr lang="en-US" sz="2000" i="1" dirty="0" smtClean="0"/>
              <a:t>class</a:t>
            </a:r>
            <a:r>
              <a:rPr lang="en-US" sz="2000" i="1" dirty="0"/>
              <a:t>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 smtClean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 smtClean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 smtClean="0"/>
          </a:p>
          <a:p>
            <a:pPr indent="0">
              <a:buNone/>
            </a:pPr>
            <a:r>
              <a:rPr lang="en-US" sz="2400" dirty="0" smtClean="0"/>
              <a:t>Switch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 smtClean="0"/>
              <a:t>optIn</a:t>
            </a:r>
            <a:r>
              <a:rPr lang="en-US" sz="2000" i="1" dirty="0"/>
              <a:t>"</a:t>
            </a:r>
            <a:r>
              <a:rPr lang="en-US" sz="2000" i="1" dirty="0" smtClean="0"/>
              <a:t> class=</a:t>
            </a:r>
            <a:r>
              <a:rPr lang="en-US" sz="2000" i="1" dirty="0"/>
              <a:t>"</a:t>
            </a:r>
            <a:r>
              <a:rPr lang="en-US" sz="2000" i="1" dirty="0" smtClean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</a:t>
            </a:r>
            <a:r>
              <a:rPr lang="en-US" sz="2000" i="1" dirty="0" smtClean="0"/>
              <a:t>&gt;&lt;/</a:t>
            </a:r>
            <a:r>
              <a:rPr lang="en-US" sz="2000" i="1" dirty="0"/>
              <a:t>Switch&gt;</a:t>
            </a:r>
            <a:endParaRPr lang="en-US" sz="2000" i="1" dirty="0" smtClean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 smtClean="0"/>
              <a:t>Slider styling:</a:t>
            </a:r>
            <a:endParaRPr lang="en-US" sz="2400" b="1" dirty="0" smtClean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</a:t>
            </a:r>
            <a:r>
              <a:rPr lang="en-US" sz="2000" i="1" dirty="0" smtClean="0"/>
              <a:t>class=</a:t>
            </a:r>
            <a:r>
              <a:rPr lang="en-US" sz="2000" i="1" dirty="0"/>
              <a:t>"</a:t>
            </a:r>
            <a:r>
              <a:rPr lang="en-US" sz="2000" i="1" dirty="0" smtClean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</a:t>
            </a:r>
            <a:r>
              <a:rPr lang="en-US" sz="2000" i="1" dirty="0" smtClean="0"/>
              <a:t>&gt;&lt;/</a:t>
            </a:r>
            <a:r>
              <a:rPr lang="en-US" sz="2000" i="1" dirty="0"/>
              <a:t>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        before                 after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Use </a:t>
            </a:r>
            <a:r>
              <a:rPr lang="en-US" sz="2400" b="1" dirty="0" smtClean="0">
                <a:solidFill>
                  <a:srgbClr val="FF0000"/>
                </a:solidFill>
              </a:rPr>
              <a:t>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0070C0"/>
                </a:solidFill>
              </a:rPr>
              <a:t>Margin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p</a:t>
            </a:r>
            <a:r>
              <a:rPr lang="en-US" sz="2400" dirty="0" smtClean="0"/>
              <a:t> for </a:t>
            </a:r>
            <a:r>
              <a:rPr lang="en-US" sz="2400" dirty="0" smtClean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direction: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-t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-b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-l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-r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-x</a:t>
            </a:r>
            <a:r>
              <a:rPr lang="en-US" sz="2400" dirty="0" smtClean="0"/>
              <a:t>:</a:t>
            </a:r>
            <a:r>
              <a:rPr lang="en-US" sz="2400" dirty="0"/>
              <a:t>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</a:t>
            </a:r>
            <a:r>
              <a:rPr lang="en-US" sz="2400" dirty="0" smtClean="0"/>
              <a:t>(left</a:t>
            </a:r>
            <a:r>
              <a:rPr lang="en-US" sz="2400" dirty="0"/>
              <a:t> and right)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-y</a:t>
            </a:r>
            <a:r>
              <a:rPr lang="en-US" sz="2400" dirty="0" smtClean="0"/>
              <a:t>: </a:t>
            </a:r>
            <a:r>
              <a:rPr lang="en-US" sz="2400" dirty="0" smtClean="0">
                <a:solidFill>
                  <a:srgbClr val="0070C0"/>
                </a:solidFill>
              </a:rPr>
              <a:t>vertical</a:t>
            </a:r>
            <a:r>
              <a:rPr lang="en-US" sz="2400" dirty="0" smtClean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-US" sz="2400" i="1" dirty="0"/>
              <a:t>clone </a:t>
            </a:r>
            <a:r>
              <a:rPr lang="en-US" sz="2400" i="1" dirty="0">
                <a:hlinkClick r:id="rId2"/>
              </a:rPr>
              <a:t>https://</a:t>
            </a:r>
            <a:r>
              <a:rPr lang="en-US" sz="2400" i="1" dirty="0" smtClean="0">
                <a:hlinkClick r:id="rId2"/>
              </a:rPr>
              <a:t>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6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Go inside the warmup folder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cd </a:t>
            </a:r>
            <a:r>
              <a:rPr lang="en-US" sz="2400" i="1" dirty="0" smtClean="0">
                <a:solidFill>
                  <a:srgbClr val="0070C0"/>
                </a:solidFill>
              </a:rPr>
              <a:t>workshop/warmup</a:t>
            </a:r>
          </a:p>
          <a:p>
            <a:pPr marL="0" lvl="0" indent="0">
              <a:buClrTx/>
              <a:buSzTx/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iOS run: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tns</a:t>
            </a:r>
            <a:r>
              <a:rPr lang="en-US" sz="2400" i="1" dirty="0"/>
              <a:t> run </a:t>
            </a:r>
            <a:r>
              <a:rPr lang="en-US" sz="2400" i="1" dirty="0" err="1" smtClean="0"/>
              <a:t>ios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Android run:</a:t>
            </a:r>
            <a:endParaRPr lang="en-US" sz="24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tns</a:t>
            </a:r>
            <a:r>
              <a:rPr lang="en-US" sz="2400" i="1" dirty="0"/>
              <a:t> run android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4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8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12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16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20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24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25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28</a:t>
            </a:r>
            <a:r>
              <a:rPr lang="ru-RU" sz="2400" dirty="0" smtClean="0"/>
              <a:t>, </a:t>
            </a:r>
            <a:r>
              <a:rPr lang="en-GB" sz="2400" b="1" dirty="0" smtClean="0">
                <a:solidFill>
                  <a:srgbClr val="FF2600"/>
                </a:solidFill>
              </a:rPr>
              <a:t>-</a:t>
            </a:r>
            <a:r>
              <a:rPr lang="ru-RU" sz="2400" b="1" dirty="0" smtClean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br>
              <a:rPr lang="en-US" dirty="0" smtClean="0"/>
            </a:br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Examples:</a:t>
            </a: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endParaRPr lang="en-US" sz="1800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 smtClean="0"/>
              <a:t>Margin </a:t>
            </a:r>
            <a:r>
              <a:rPr lang="en-US" sz="2400" dirty="0"/>
              <a:t>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>
                <a:solidFill>
                  <a:srgbClr val="FF2600"/>
                </a:solidFill>
              </a:rPr>
              <a:t>m-r-10</a:t>
            </a:r>
            <a:r>
              <a:rPr lang="en-US" sz="2400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Padding Left and Right 2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</a:t>
            </a:r>
            <a:r>
              <a:rPr lang="en-US" sz="2400" dirty="0" smtClean="0"/>
              <a:t>Facebook) animations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You can use </a:t>
            </a:r>
            <a:r>
              <a:rPr lang="en-US" sz="2400" dirty="0" err="1" smtClean="0"/>
              <a:t>keyframe</a:t>
            </a:r>
            <a:r>
              <a:rPr lang="en-US" sz="2400" dirty="0" smtClean="0"/>
              <a:t> animations like: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 smtClean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</a:t>
            </a:r>
            <a:r>
              <a:rPr lang="en-US" sz="2400" i="1" dirty="0" smtClean="0"/>
              <a:t>[text="</a:t>
            </a:r>
            <a:r>
              <a:rPr lang="en-US" sz="2400" i="1" dirty="0"/>
              <a:t>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i="1" dirty="0" smtClean="0"/>
              <a:t>class</a:t>
            </a:r>
            <a:r>
              <a:rPr lang="en-US" sz="2400" i="1" dirty="0"/>
              <a:t>="</a:t>
            </a:r>
            <a:r>
              <a:rPr lang="en-US" sz="2400" i="1" dirty="0" smtClean="0"/>
              <a:t>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smtClean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needs to be created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6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 smtClean="0">
                <a:solidFill>
                  <a:srgbClr val="0070C0"/>
                </a:solidFill>
              </a:rPr>
              <a:t>app/profile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Use UI components</a:t>
            </a:r>
            <a:br>
              <a:rPr lang="en-US" dirty="0" smtClean="0"/>
            </a:br>
            <a:r>
              <a:rPr lang="en-US" dirty="0" smtClean="0"/>
              <a:t>(3.2)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 smtClean="0">
                <a:solidFill>
                  <a:srgbClr val="0070C0"/>
                </a:solidFill>
              </a:rPr>
              <a:t>profile.component.html</a:t>
            </a:r>
            <a:r>
              <a:rPr lang="en-US" sz="2400" dirty="0" smtClean="0"/>
              <a:t> to: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</a:t>
            </a:r>
            <a:r>
              <a:rPr lang="en-US" sz="2400" dirty="0" smtClean="0"/>
              <a:t>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</a:t>
            </a:r>
            <a:r>
              <a:rPr lang="en-US" sz="2400" dirty="0" smtClean="0"/>
              <a:t>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</a:t>
            </a:r>
            <a:r>
              <a:rPr lang="en-US" sz="2400" dirty="0" smtClean="0"/>
              <a:t>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Two way binding</a:t>
            </a:r>
            <a:br>
              <a:rPr lang="en-US" dirty="0" smtClean="0"/>
            </a:br>
            <a:r>
              <a:rPr lang="en-US" dirty="0" smtClean="0"/>
              <a:t>(3.4)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</a:t>
            </a:r>
            <a:r>
              <a:rPr lang="en-US" sz="2400" dirty="0" smtClean="0"/>
              <a:t>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use two-way binding with </a:t>
            </a:r>
            <a:r>
              <a:rPr lang="en-US" sz="2400" dirty="0" smtClean="0">
                <a:solidFill>
                  <a:srgbClr val="0070C0"/>
                </a:solidFill>
              </a:rPr>
              <a:t>[(</a:t>
            </a:r>
            <a:r>
              <a:rPr lang="en-US" sz="2400" dirty="0" err="1" smtClean="0">
                <a:solidFill>
                  <a:srgbClr val="0070C0"/>
                </a:solidFill>
              </a:rPr>
              <a:t>ngModel</a:t>
            </a:r>
            <a:r>
              <a:rPr lang="en-US" sz="2400" dirty="0" smtClean="0">
                <a:solidFill>
                  <a:srgbClr val="0070C0"/>
                </a:solidFill>
              </a:rPr>
              <a:t>)]</a:t>
            </a:r>
            <a:r>
              <a:rPr lang="en-US" sz="2400" dirty="0" smtClean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 err="1" smtClean="0">
                <a:solidFill>
                  <a:schemeClr val="tx1"/>
                </a:solidFill>
              </a:rPr>
              <a:t>TextField</a:t>
            </a:r>
            <a:r>
              <a:rPr lang="en-US" sz="2400" dirty="0" smtClean="0">
                <a:solidFill>
                  <a:schemeClr val="tx1"/>
                </a:solidFill>
              </a:rPr>
              <a:t>, Switch, </a:t>
            </a:r>
            <a:r>
              <a:rPr lang="en-US" sz="2400" dirty="0" err="1" smtClean="0">
                <a:solidFill>
                  <a:schemeClr val="tx1"/>
                </a:solidFill>
              </a:rPr>
              <a:t>DatePicker</a:t>
            </a:r>
            <a:r>
              <a:rPr lang="en-US" sz="2400" dirty="0" smtClean="0">
                <a:solidFill>
                  <a:schemeClr val="tx1"/>
                </a:solidFill>
              </a:rPr>
              <a:t>, Slider)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remember to add </a:t>
            </a:r>
            <a:r>
              <a:rPr lang="en-US" sz="2400" dirty="0" err="1" smtClean="0">
                <a:solidFill>
                  <a:srgbClr val="0070C0"/>
                </a:solidFill>
              </a:rPr>
              <a:t>NativeScriptFormsModule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0070C0"/>
                </a:solidFill>
              </a:rPr>
              <a:t>@</a:t>
            </a:r>
            <a:r>
              <a:rPr lang="en-US" sz="2400" dirty="0" err="1" smtClean="0">
                <a:solidFill>
                  <a:srgbClr val="0070C0"/>
                </a:solidFill>
              </a:rPr>
              <a:t>NgModule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[(</a:t>
            </a:r>
            <a:r>
              <a:rPr lang="en-US" sz="2400" dirty="0" err="1" smtClean="0">
                <a:solidFill>
                  <a:srgbClr val="0070C0"/>
                </a:solidFill>
              </a:rPr>
              <a:t>ngModel</a:t>
            </a:r>
            <a:r>
              <a:rPr lang="en-US" sz="2400" dirty="0" smtClean="0">
                <a:solidFill>
                  <a:srgbClr val="0070C0"/>
                </a:solidFill>
              </a:rPr>
              <a:t>)]</a:t>
            </a:r>
            <a:r>
              <a:rPr lang="en-US" sz="2400" dirty="0" smtClean="0">
                <a:solidFill>
                  <a:schemeClr val="tx1"/>
                </a:solidFill>
              </a:rPr>
              <a:t> takes a </a:t>
            </a:r>
            <a:r>
              <a:rPr lang="en-US" sz="2400" dirty="0" smtClean="0">
                <a:solidFill>
                  <a:srgbClr val="0070C0"/>
                </a:solidFill>
              </a:rPr>
              <a:t>whole date </a:t>
            </a:r>
            <a:r>
              <a:rPr lang="en-US" sz="2400" dirty="0" smtClean="0">
                <a:solidFill>
                  <a:schemeClr val="tx1"/>
                </a:solidFill>
              </a:rPr>
              <a:t>object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Theme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 1: </a:t>
            </a:r>
            <a:r>
              <a:rPr lang="en-US" sz="2400" dirty="0" smtClean="0">
                <a:solidFill>
                  <a:srgbClr val="0070C0"/>
                </a:solidFill>
              </a:rPr>
              <a:t>Add margin </a:t>
            </a:r>
            <a:r>
              <a:rPr lang="en-US" sz="2400" dirty="0" smtClean="0"/>
              <a:t>to the main &lt;</a:t>
            </a:r>
            <a:r>
              <a:rPr lang="en-US" sz="2400" dirty="0" err="1" smtClean="0"/>
              <a:t>StackLayout</a:t>
            </a:r>
            <a:r>
              <a:rPr lang="en-US" sz="2400" dirty="0" smtClean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 2: For small screens use </a:t>
            </a:r>
            <a:r>
              <a:rPr lang="en-US" sz="2400" dirty="0" smtClean="0">
                <a:solidFill>
                  <a:srgbClr val="0070C0"/>
                </a:solidFill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</a:rPr>
              <a:t>ScrollView</a:t>
            </a:r>
            <a:r>
              <a:rPr lang="en-US" sz="2400" dirty="0" smtClean="0">
                <a:solidFill>
                  <a:srgbClr val="0070C0"/>
                </a:solidFill>
              </a:rPr>
              <a:t>&gt;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Lesson 1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UI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Theme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Open </a:t>
            </a:r>
            <a:r>
              <a:rPr lang="en-US" sz="2400" dirty="0" err="1" smtClean="0">
                <a:solidFill>
                  <a:srgbClr val="0070C0"/>
                </a:solidFill>
              </a:rPr>
              <a:t>app.css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try these themes</a:t>
            </a:r>
          </a:p>
          <a:p>
            <a:r>
              <a:rPr lang="en-US" sz="2400" dirty="0" err="1" smtClean="0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 smtClean="0"/>
              <a:t>forest.css</a:t>
            </a:r>
            <a:endParaRPr lang="en-US" sz="2400" dirty="0"/>
          </a:p>
          <a:p>
            <a:r>
              <a:rPr lang="en-US" sz="2400" dirty="0" err="1"/>
              <a:t>g</a:t>
            </a:r>
            <a:r>
              <a:rPr lang="en-US" sz="2400" dirty="0" err="1" smtClean="0"/>
              <a:t>rey.css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Exercise: Theme Builder</a:t>
            </a:r>
            <a:br>
              <a:rPr lang="en-US" dirty="0" smtClean="0"/>
            </a:br>
            <a:r>
              <a:rPr lang="en-US" dirty="0" smtClean="0"/>
              <a:t>(3.6)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Go to </a:t>
            </a:r>
            <a:r>
              <a:rPr lang="en-US" sz="2400" dirty="0">
                <a:hlinkClick r:id="rId2"/>
              </a:rPr>
              <a:t>http://www.nativescriptthemebuilder.com</a:t>
            </a:r>
            <a:r>
              <a:rPr lang="en-US" sz="2400" dirty="0" smtClean="0">
                <a:hlinkClick r:id="rId2"/>
              </a:rPr>
              <a:t>/#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Animations</a:t>
            </a:r>
            <a:br>
              <a:rPr lang="en-US" dirty="0" smtClean="0"/>
            </a:br>
            <a:r>
              <a:rPr lang="en-US" dirty="0" smtClean="0"/>
              <a:t>(3.8)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Update the slider component, so that it activates the </a:t>
            </a:r>
            <a:r>
              <a:rPr lang="en-US" sz="2400" b="1" dirty="0" smtClean="0">
                <a:solidFill>
                  <a:srgbClr val="0070C0"/>
                </a:solidFill>
              </a:rPr>
              <a:t>danger-slider </a:t>
            </a:r>
            <a:r>
              <a:rPr lang="en-US" sz="2400" dirty="0" err="1" smtClean="0"/>
              <a:t>css</a:t>
            </a:r>
            <a:r>
              <a:rPr lang="en-US" sz="2400" dirty="0" smtClean="0"/>
              <a:t> class </a:t>
            </a:r>
            <a:r>
              <a:rPr lang="en-US" sz="2400" dirty="0"/>
              <a:t>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Also edit the label above the slider, so that it activates zoom the zoom </a:t>
            </a:r>
            <a:r>
              <a:rPr lang="en-US" sz="2400" dirty="0" err="1" smtClean="0"/>
              <a:t>css</a:t>
            </a:r>
            <a:r>
              <a:rPr lang="en-US" sz="2400" dirty="0" smtClean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</a:t>
            </a:r>
            <a:r>
              <a:rPr lang="en-US" sz="2400" b="1" dirty="0" smtClean="0">
                <a:solidFill>
                  <a:srgbClr val="FF0000"/>
                </a:solidFill>
              </a:rPr>
              <a:t>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Can you make the label </a:t>
            </a:r>
            <a:r>
              <a:rPr lang="en-US" sz="2400" b="1" dirty="0" smtClean="0">
                <a:solidFill>
                  <a:srgbClr val="0070C0"/>
                </a:solidFill>
              </a:rPr>
              <a:t>spin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instead of </a:t>
            </a:r>
            <a:r>
              <a:rPr lang="en-US" sz="2400" b="1" dirty="0" smtClean="0">
                <a:solidFill>
                  <a:srgbClr val="0070C0"/>
                </a:solidFill>
              </a:rPr>
              <a:t>zoom</a:t>
            </a:r>
            <a:r>
              <a:rPr lang="en-US" sz="2400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Lesson 2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Navigation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</a:t>
            </a:r>
            <a:r>
              <a:rPr lang="mr-IN" dirty="0" smtClean="0"/>
              <a:t>–</a:t>
            </a:r>
            <a:r>
              <a:rPr lang="en-US" dirty="0" smtClean="0"/>
              <a:t> Navigation</a:t>
            </a:r>
            <a:br>
              <a:rPr lang="en-US" dirty="0" smtClean="0"/>
            </a:b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 smtClean="0">
                <a:solidFill>
                  <a:srgbClr val="0070C0"/>
                </a:solidFill>
              </a:rPr>
              <a:t>color</a:t>
            </a:r>
            <a:r>
              <a:rPr lang="en-US" sz="2800" dirty="0" smtClean="0"/>
              <a:t> </a:t>
            </a:r>
            <a:r>
              <a:rPr lang="en-US" sz="28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 smtClean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Initial routes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default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path to </a:t>
            </a:r>
            <a:r>
              <a:rPr lang="en-US" sz="2400" b="1" dirty="0" smtClean="0">
                <a:solidFill>
                  <a:srgbClr val="0070C0"/>
                </a:solidFill>
              </a:rPr>
              <a:t>redirect</a:t>
            </a:r>
            <a:r>
              <a:rPr lang="en-US" sz="2400" dirty="0" smtClean="0"/>
              <a:t> to </a:t>
            </a:r>
            <a:r>
              <a:rPr lang="en-US" sz="2400" b="1" dirty="0" smtClean="0">
                <a:solidFill>
                  <a:srgbClr val="0070C0"/>
                </a:solidFill>
              </a:rPr>
              <a:t>/items </a:t>
            </a:r>
            <a:r>
              <a:rPr lang="en-US" sz="2400" dirty="0" smtClean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When the app starts it will automatically navigate to </a:t>
            </a:r>
            <a:r>
              <a:rPr lang="en-US" sz="2400" b="1" dirty="0" smtClean="0">
                <a:solidFill>
                  <a:srgbClr val="0070C0"/>
                </a:solidFill>
              </a:rPr>
              <a:t>/items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items</a:t>
            </a:r>
            <a:r>
              <a:rPr lang="en-US" sz="2400" dirty="0" smtClean="0"/>
              <a:t> path to navigate to </a:t>
            </a:r>
            <a:r>
              <a:rPr lang="en-US" sz="2400" b="1" dirty="0" err="1" smtClean="0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{</a:t>
            </a:r>
            <a:r>
              <a:rPr lang="en-US" sz="2400" i="1" dirty="0"/>
              <a:t>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Sets up the </a:t>
            </a:r>
            <a:r>
              <a:rPr lang="en-US" sz="2400" b="1" dirty="0" smtClean="0">
                <a:solidFill>
                  <a:srgbClr val="FF0000"/>
                </a:solidFill>
              </a:rPr>
              <a:t>item + id </a:t>
            </a:r>
            <a:r>
              <a:rPr lang="en-US" sz="2400" dirty="0" smtClean="0"/>
              <a:t>path to navigate to the </a:t>
            </a:r>
            <a:r>
              <a:rPr lang="en-US" sz="2400" b="1" dirty="0" err="1" smtClean="0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Additionally it will provide the </a:t>
            </a:r>
            <a:r>
              <a:rPr lang="en-US" sz="2400" b="1" dirty="0" smtClean="0">
                <a:solidFill>
                  <a:srgbClr val="FF0000"/>
                </a:solidFill>
              </a:rPr>
              <a:t>id</a:t>
            </a:r>
            <a:r>
              <a:rPr lang="en-US" sz="2400" dirty="0" smtClean="0"/>
              <a:t> as the parameter into the </a:t>
            </a:r>
            <a:r>
              <a:rPr lang="en-US" sz="2400" dirty="0" err="1" smtClean="0"/>
              <a:t>ItemDetailComponent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>
                <a:solidFill>
                  <a:schemeClr val="tx1"/>
                </a:solidFill>
              </a:rPr>
              <a:t>/item/25</a:t>
            </a:r>
            <a:r>
              <a:rPr lang="en-US" sz="2400" i="1" dirty="0" smtClean="0">
                <a:solidFill>
                  <a:schemeClr val="tx1"/>
                </a:solidFill>
              </a:rPr>
              <a:t>"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</a:rPr>
              <a:t>will open the </a:t>
            </a:r>
            <a:r>
              <a:rPr lang="en-US" sz="2400" i="1" dirty="0" err="1" smtClean="0">
                <a:solidFill>
                  <a:schemeClr val="tx1"/>
                </a:solidFill>
              </a:rPr>
              <a:t>ItemDetailComponent</a:t>
            </a:r>
            <a:r>
              <a:rPr lang="en-US" sz="2400" i="1" dirty="0" smtClean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1 -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For this part of the project we will use the contents of the </a:t>
            </a:r>
            <a:r>
              <a:rPr lang="en-US" sz="2400" dirty="0" smtClean="0">
                <a:solidFill>
                  <a:srgbClr val="0070C0"/>
                </a:solidFill>
              </a:rPr>
              <a:t>profile</a:t>
            </a:r>
            <a:r>
              <a:rPr lang="en-US" sz="2400" dirty="0" smtClean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</a:t>
            </a:r>
            <a:r>
              <a:rPr lang="en-US" sz="2400" i="1" dirty="0" smtClean="0">
                <a:solidFill>
                  <a:srgbClr val="0070C0"/>
                </a:solidFill>
              </a:rPr>
              <a:t>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</a:t>
            </a:r>
            <a:r>
              <a:rPr lang="en-US" sz="2000" dirty="0" smtClean="0"/>
              <a:t>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 </a:t>
            </a:r>
            <a:r>
              <a:rPr lang="en-US" sz="2400" dirty="0" smtClean="0"/>
              <a:t>will trigger this path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</a:t>
            </a:r>
            <a:r>
              <a:rPr lang="en-US" sz="2000" dirty="0" smtClean="0"/>
              <a:t>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/articles/read/25</a:t>
            </a:r>
            <a:r>
              <a:rPr lang="en-US" sz="2400" b="1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And pass 25 as the </a:t>
            </a:r>
            <a:r>
              <a:rPr lang="en-US" sz="2400" b="1" dirty="0" smtClean="0"/>
              <a:t>id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configuration:</a:t>
            </a:r>
            <a:br>
              <a:rPr lang="en-US" dirty="0" smtClean="0"/>
            </a:br>
            <a:r>
              <a:rPr lang="en-US" dirty="0" smtClean="0"/>
              <a:t>Parent/Child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 smtClean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</a:t>
            </a:r>
            <a:r>
              <a:rPr lang="en-US" sz="2000" dirty="0" smtClean="0">
                <a:solidFill>
                  <a:srgbClr val="FF0000"/>
                </a:solidFill>
              </a:rPr>
              <a:t>}</a:t>
            </a:r>
            <a:endParaRPr lang="en-US" sz="2000" dirty="0">
              <a:solidFill>
                <a:srgbClr val="FF000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</a:t>
            </a:r>
            <a:r>
              <a:rPr lang="en-US" sz="2000" dirty="0" smtClean="0"/>
              <a:t>]}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 smtClean="0"/>
              <a:t>/articles/search/web/angular</a:t>
            </a:r>
            <a:r>
              <a:rPr lang="en-US" sz="2400" b="1" i="1" dirty="0" smtClean="0">
                <a:solidFill>
                  <a:schemeClr val="tx1"/>
                </a:solidFill>
              </a:rPr>
              <a:t>"</a:t>
            </a:r>
            <a:r>
              <a:rPr lang="en-US" sz="2400" dirty="0" smtClean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And pass </a:t>
            </a:r>
            <a:r>
              <a:rPr lang="en-US" sz="2400" b="1" dirty="0" smtClean="0"/>
              <a:t>web</a:t>
            </a:r>
            <a:r>
              <a:rPr lang="en-US" sz="2400" dirty="0" smtClean="0"/>
              <a:t> as the </a:t>
            </a:r>
            <a:r>
              <a:rPr lang="en-US" sz="2400" b="1" dirty="0" smtClean="0"/>
              <a:t>tech</a:t>
            </a:r>
            <a:r>
              <a:rPr lang="en-US" sz="2400" dirty="0" smtClean="0"/>
              <a:t> and </a:t>
            </a:r>
            <a:r>
              <a:rPr lang="en-US" sz="2400" b="1" dirty="0" smtClean="0"/>
              <a:t>angular</a:t>
            </a:r>
            <a:r>
              <a:rPr lang="en-US" sz="2400" dirty="0" smtClean="0"/>
              <a:t> as the </a:t>
            </a:r>
            <a:r>
              <a:rPr lang="en-US" sz="2400" b="1" dirty="0" smtClean="0"/>
              <a:t>keyword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[</a:t>
            </a:r>
            <a:r>
              <a:rPr lang="en-US" sz="2400" dirty="0" err="1" smtClean="0"/>
              <a:t>nsRouterLink</a:t>
            </a:r>
            <a:r>
              <a:rPr lang="en-US" sz="2400" dirty="0" smtClean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smtClean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</a:t>
            </a:r>
            <a:r>
              <a:rPr lang="en-US" sz="2400" b="1" i="1" dirty="0" smtClean="0">
                <a:solidFill>
                  <a:srgbClr val="0070C0"/>
                </a:solidFill>
              </a:rPr>
              <a:t>'</a:t>
            </a:r>
            <a:r>
              <a:rPr lang="en-US" sz="2400" i="1" dirty="0" smtClean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</a:t>
            </a:r>
            <a:r>
              <a:rPr lang="en-US" sz="2400" b="1" i="1" dirty="0" smtClean="0">
                <a:solidFill>
                  <a:srgbClr val="0070C0"/>
                </a:solidFill>
              </a:rPr>
              <a:t>articles/read/5' </a:t>
            </a:r>
            <a:r>
              <a:rPr lang="en-US" sz="2400" i="1" dirty="0" smtClean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br>
              <a:rPr lang="en-US" dirty="0" smtClean="0"/>
            </a:br>
            <a:r>
              <a:rPr lang="en-US" dirty="0" smtClean="0"/>
              <a:t>Relative paths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</a:t>
            </a:r>
            <a:r>
              <a:rPr lang="en-US" sz="2400" dirty="0"/>
              <a:t> to </a:t>
            </a:r>
            <a:r>
              <a:rPr lang="en-US" sz="2400" dirty="0" smtClean="0"/>
              <a:t>parent: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sibling: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child: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 smtClean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from template</a:t>
            </a:r>
            <a:br>
              <a:rPr lang="en-US" dirty="0" smtClean="0"/>
            </a:br>
            <a:r>
              <a:rPr lang="en-US" dirty="0" smtClean="0"/>
              <a:t>Clear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</a:t>
            </a:r>
            <a:r>
              <a:rPr lang="en-US" b="1" dirty="0" err="1" smtClean="0">
                <a:solidFill>
                  <a:srgbClr val="FF2600"/>
                </a:solidFill>
              </a:rPr>
              <a:t>learHistory</a:t>
            </a:r>
            <a:r>
              <a:rPr lang="en-US" dirty="0" smtClean="0">
                <a:solidFill>
                  <a:srgbClr val="FF2600"/>
                </a:solidFill>
              </a:rPr>
              <a:t> </a:t>
            </a:r>
            <a:r>
              <a:rPr lang="en-US" dirty="0" smtClean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 smtClean="0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 smtClean="0">
                <a:solidFill>
                  <a:srgbClr val="0070C0"/>
                </a:solidFill>
              </a:rPr>
              <a:t>true</a:t>
            </a:r>
            <a:r>
              <a:rPr lang="en-US" sz="2400" i="1" dirty="0" smtClean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&lt;/</a:t>
            </a:r>
            <a:r>
              <a:rPr lang="en-US" sz="2400" i="1" dirty="0"/>
              <a:t>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1. import</a:t>
            </a:r>
            <a:r>
              <a:rPr lang="en-US" sz="2400" b="1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call </a:t>
            </a:r>
            <a:r>
              <a:rPr lang="en-US" sz="2400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2.</a:t>
            </a:r>
            <a:r>
              <a:rPr lang="en-US" sz="2400" b="1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call </a:t>
            </a:r>
            <a:r>
              <a:rPr lang="en-US" sz="2400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3.</a:t>
            </a:r>
            <a:r>
              <a:rPr lang="en-US" sz="2400" b="1" dirty="0"/>
              <a:t> call </a:t>
            </a:r>
            <a:r>
              <a:rPr lang="en-US" sz="2400" b="1" dirty="0" smtClean="0"/>
              <a:t>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Router vs </a:t>
            </a:r>
            <a:r>
              <a:rPr lang="en-US" dirty="0" err="1" smtClean="0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 smtClean="0"/>
              <a:t>RouterExtensions</a:t>
            </a:r>
            <a:r>
              <a:rPr lang="en-US" sz="2400" dirty="0"/>
              <a:t> </a:t>
            </a:r>
            <a:r>
              <a:rPr lang="en-US" sz="2400" dirty="0" smtClean="0"/>
              <a:t>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 smtClean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1 -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 smtClean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 smtClean="0"/>
              <a:t>1. import</a:t>
            </a:r>
            <a:r>
              <a:rPr lang="en-US" sz="2400" b="1" dirty="0"/>
              <a:t> </a:t>
            </a:r>
            <a:r>
              <a:rPr lang="en-US" sz="2400" b="1" dirty="0" err="1" smtClean="0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 smtClean="0"/>
              <a:t>';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2.</a:t>
            </a:r>
            <a:r>
              <a:rPr lang="en-US" sz="2400" b="1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private router: </a:t>
            </a:r>
            <a:r>
              <a:rPr lang="en-US" sz="2400" i="1" dirty="0" err="1" smtClean="0"/>
              <a:t>RouterExtensions</a:t>
            </a:r>
            <a:r>
              <a:rPr lang="en-US" sz="2400" i="1" dirty="0" smtClean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private </a:t>
            </a:r>
            <a:r>
              <a:rPr lang="en-US" sz="2400" b="1" i="1" dirty="0" smtClean="0">
                <a:solidFill>
                  <a:srgbClr val="FF0000"/>
                </a:solidFill>
              </a:rPr>
              <a:t>route</a:t>
            </a:r>
            <a:r>
              <a:rPr lang="en-US" sz="2400" i="1" dirty="0" smtClean="0"/>
              <a:t>: </a:t>
            </a:r>
            <a:r>
              <a:rPr lang="en-US" sz="2400" b="1" i="1" dirty="0" err="1" smtClean="0">
                <a:solidFill>
                  <a:srgbClr val="0070C0"/>
                </a:solidFill>
              </a:rPr>
              <a:t>ActivatedRoute</a:t>
            </a:r>
            <a:r>
              <a:rPr lang="en-US" sz="2400" i="1" dirty="0" smtClean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import</a:t>
            </a:r>
            <a:r>
              <a:rPr lang="en-US" sz="2400" dirty="0"/>
              <a:t>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 smtClean="0"/>
              <a:t>3.</a:t>
            </a:r>
            <a:r>
              <a:rPr lang="en-US" sz="2400" b="1" dirty="0"/>
              <a:t>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with code</a:t>
            </a:r>
            <a:br>
              <a:rPr lang="en-US" dirty="0" smtClean="0"/>
            </a:br>
            <a:r>
              <a:rPr lang="en-US" dirty="0" smtClean="0"/>
              <a:t>Relative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</a:t>
            </a:r>
            <a:r>
              <a:rPr lang="en-US" sz="2400" dirty="0" smtClean="0"/>
              <a:t>avigate</a:t>
            </a:r>
            <a:r>
              <a:rPr lang="en-US" sz="2400" dirty="0"/>
              <a:t> to </a:t>
            </a:r>
            <a:r>
              <a:rPr lang="en-US" sz="2400" dirty="0" smtClean="0"/>
              <a:t>parent: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sibling: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Navigate to child: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 smtClean="0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 smtClean="0">
                <a:solidFill>
                  <a:srgbClr val="0070C0"/>
                </a:solidFill>
              </a:rPr>
              <a:t>navigate</a:t>
            </a:r>
            <a:r>
              <a:rPr lang="en-US" sz="2400" dirty="0" smtClean="0"/>
              <a:t>,</a:t>
            </a:r>
            <a:r>
              <a:rPr lang="en-US" sz="2400" dirty="0"/>
              <a:t> </a:t>
            </a:r>
            <a:r>
              <a:rPr lang="en-US" sz="2400" dirty="0" smtClean="0"/>
              <a:t>as an optional parameter: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two functions available from </a:t>
            </a:r>
            <a:r>
              <a:rPr lang="en-US" dirty="0" err="1" smtClean="0"/>
              <a:t>RouterExtensions</a:t>
            </a:r>
            <a:r>
              <a:rPr lang="en-US" dirty="0" smtClean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this.router.back</a:t>
            </a:r>
            <a:r>
              <a:rPr lang="en-US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</a:t>
            </a:r>
            <a:r>
              <a:rPr lang="en-US" dirty="0" err="1" smtClean="0"/>
              <a:t>his.router.backToPreviousPage</a:t>
            </a:r>
            <a:r>
              <a:rPr lang="en-US" dirty="0" smtClean="0"/>
              <a:t>() </a:t>
            </a:r>
            <a:r>
              <a:rPr lang="mr-IN" dirty="0" smtClean="0"/>
              <a:t>–</a:t>
            </a:r>
            <a:r>
              <a:rPr lang="en-US" dirty="0" smtClean="0"/>
              <a:t> goes to the previous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</a:t>
            </a:r>
            <a:r>
              <a:rPr lang="en-US" sz="2400" dirty="0"/>
              <a:t>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2.</a:t>
            </a:r>
            <a:r>
              <a:rPr lang="en-US" sz="2400" dirty="0"/>
              <a:t>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3.</a:t>
            </a:r>
            <a:r>
              <a:rPr lang="en-US" sz="2400" dirty="0"/>
              <a:t> navigate `/</a:t>
            </a:r>
            <a:r>
              <a:rPr lang="en-US" sz="2400" dirty="0" smtClean="0"/>
              <a:t>articles/read/4`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4.</a:t>
            </a:r>
            <a:r>
              <a:rPr lang="en-US" sz="2400" dirty="0"/>
              <a:t> navigate `/</a:t>
            </a:r>
            <a:r>
              <a:rPr lang="en-US" sz="2400" dirty="0" smtClean="0"/>
              <a:t>articles/edit/7`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ArticlesComponent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back</a:t>
            </a:r>
            <a:br>
              <a:rPr lang="en-US" dirty="0" smtClean="0"/>
            </a:br>
            <a:r>
              <a:rPr lang="en-US" dirty="0" smtClean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ReadComponent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EditComponent</a:t>
            </a:r>
            <a:endParaRPr lang="en-US" sz="16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 smtClean="0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</a:t>
            </a:r>
            <a:r>
              <a:rPr lang="en-US" sz="2800" dirty="0" smtClean="0"/>
              <a:t>extract the </a:t>
            </a:r>
            <a:r>
              <a:rPr lang="en-US" sz="2800" dirty="0" err="1" smtClean="0"/>
              <a:t>params</a:t>
            </a:r>
            <a:r>
              <a:rPr lang="en-US" sz="2800" dirty="0" smtClean="0"/>
              <a:t> from </a:t>
            </a:r>
            <a:r>
              <a:rPr lang="en-US" sz="2800" dirty="0" err="1" smtClean="0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FF2600"/>
                </a:solidFill>
              </a:rPr>
              <a:t>[ ] </a:t>
            </a:r>
            <a:r>
              <a:rPr lang="en-US" sz="2400" dirty="0" smtClean="0"/>
              <a:t>around the attribute to bind and provide the </a:t>
            </a:r>
            <a:r>
              <a:rPr lang="en-US" sz="2400" dirty="0" smtClean="0">
                <a:solidFill>
                  <a:srgbClr val="0070C0"/>
                </a:solidFill>
              </a:rPr>
              <a:t>attribute</a:t>
            </a:r>
            <a:r>
              <a:rPr lang="en-US" sz="2400" dirty="0" smtClean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 smtClean="0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</a:t>
            </a:r>
            <a:r>
              <a:rPr lang="en-US" sz="2800" dirty="0" smtClean="0"/>
              <a:t>extract the </a:t>
            </a:r>
            <a:r>
              <a:rPr lang="en-US" sz="2800" dirty="0" err="1" smtClean="0"/>
              <a:t>params</a:t>
            </a:r>
            <a:r>
              <a:rPr lang="en-US" sz="2800" dirty="0" smtClean="0"/>
              <a:t> from </a:t>
            </a:r>
            <a:r>
              <a:rPr lang="en-US" sz="2800" dirty="0" err="1" smtClean="0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 smtClean="0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</a:t>
            </a:r>
            <a:r>
              <a:rPr lang="en-US" sz="2400" b="1" dirty="0" smtClean="0"/>
              <a:t>extract the </a:t>
            </a:r>
            <a:r>
              <a:rPr lang="en-US" sz="2400" b="1" dirty="0" err="1" smtClean="0"/>
              <a:t>params</a:t>
            </a:r>
            <a:r>
              <a:rPr lang="en-US" sz="2400" b="1" dirty="0" smtClean="0"/>
              <a:t> from </a:t>
            </a:r>
            <a:r>
              <a:rPr lang="en-US" sz="2400" b="1" dirty="0" err="1" smtClean="0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parameters</a:t>
            </a:r>
            <a:br>
              <a:rPr lang="en-US" dirty="0" smtClean="0"/>
            </a:br>
            <a:r>
              <a:rPr lang="en-US" dirty="0" smtClean="0"/>
              <a:t>Navigating to 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 smtClean="0"/>
              <a:t>Use </a:t>
            </a:r>
            <a:r>
              <a:rPr lang="en-US" sz="2400" b="1" i="1" dirty="0" err="1" smtClean="0">
                <a:solidFill>
                  <a:srgbClr val="FF0000"/>
                </a:solidFill>
              </a:rPr>
              <a:t>route.params</a:t>
            </a:r>
            <a:r>
              <a:rPr lang="en-US" sz="2400" b="1" i="1" dirty="0" smtClean="0">
                <a:solidFill>
                  <a:srgbClr val="FF0000"/>
                </a:solidFill>
              </a:rPr>
              <a:t> </a:t>
            </a:r>
            <a:r>
              <a:rPr lang="en-US" sz="2400" b="1" i="1" dirty="0" smtClean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</a:t>
            </a:r>
            <a:r>
              <a:rPr lang="en-US" sz="2400" i="1" dirty="0" smtClean="0"/>
              <a:t>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 smtClean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 smtClean="0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 smtClean="0"/>
              <a:t>this.</a:t>
            </a:r>
            <a:r>
              <a:rPr lang="en-US" sz="2400" b="1" i="1" dirty="0" err="1" smtClean="0">
                <a:solidFill>
                  <a:srgbClr val="FF0000"/>
                </a:solidFill>
              </a:rPr>
              <a:t>route.params</a:t>
            </a:r>
            <a:r>
              <a:rPr lang="en-US" sz="2400" i="1" dirty="0" err="1" smtClean="0">
                <a:solidFill>
                  <a:schemeClr val="tx1"/>
                </a:solidFill>
              </a:rPr>
              <a:t>.</a:t>
            </a:r>
            <a:r>
              <a:rPr lang="en-US" sz="2400" b="1" i="1" dirty="0" err="1" smtClean="0">
                <a:solidFill>
                  <a:srgbClr val="0070C0"/>
                </a:solidFill>
              </a:rPr>
              <a:t>forEach</a:t>
            </a:r>
            <a:r>
              <a:rPr lang="en-US" sz="2400" i="1" dirty="0" smtClean="0"/>
              <a:t>(</a:t>
            </a:r>
            <a:r>
              <a:rPr lang="en-US" sz="2400" i="1" dirty="0" err="1" smtClean="0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this.route.snapshot.params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this.route.snapshot.params</a:t>
            </a:r>
            <a:r>
              <a:rPr lang="en-US" sz="2400" i="1" dirty="0"/>
              <a:t>['keyword</a:t>
            </a:r>
            <a:r>
              <a:rPr lang="en-US" sz="2400" i="1" dirty="0" smtClean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</a:t>
            </a:r>
            <a:r>
              <a:rPr lang="en-US" sz="2000" dirty="0" smtClean="0"/>
              <a:t>(same as </a:t>
            </a:r>
            <a:r>
              <a:rPr lang="en-US" sz="2000" dirty="0" err="1" smtClean="0"/>
              <a:t>curlUp</a:t>
            </a:r>
            <a:r>
              <a:rPr lang="en-US" sz="2000" dirty="0" smtClean="0"/>
              <a:t>) (</a:t>
            </a:r>
            <a:r>
              <a:rPr lang="en-US" sz="2000" dirty="0"/>
              <a:t>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</a:t>
            </a:r>
            <a:r>
              <a:rPr lang="en-US" sz="2000" dirty="0" smtClean="0"/>
              <a:t>only</a:t>
            </a:r>
            <a:r>
              <a:rPr lang="en-US" sz="2000" dirty="0"/>
              <a:t>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br>
              <a:rPr lang="en-US" dirty="0" smtClean="0"/>
            </a:br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Add </a:t>
            </a:r>
            <a:r>
              <a:rPr lang="en-US" sz="2400" b="1" dirty="0" err="1" smtClean="0">
                <a:solidFill>
                  <a:srgbClr val="FF0000"/>
                </a:solidFill>
              </a:rPr>
              <a:t>pageTransition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and the </a:t>
            </a:r>
            <a:r>
              <a:rPr lang="en-US" sz="2400" b="1" dirty="0" smtClean="0">
                <a:solidFill>
                  <a:srgbClr val="0070C0"/>
                </a:solidFill>
              </a:rPr>
              <a:t>name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Transitions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  curve: '</a:t>
            </a:r>
            <a:r>
              <a:rPr lang="en-US" sz="2400" b="1" i="1" dirty="0" smtClean="0">
                <a:solidFill>
                  <a:srgbClr val="0070C0"/>
                </a:solidFill>
              </a:rPr>
              <a:t>linear</a:t>
            </a:r>
            <a:r>
              <a:rPr lang="en-US" sz="2400" i="1" dirty="0" smtClean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});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Exercises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this exercises we will use the contents of the </a:t>
            </a:r>
            <a:r>
              <a:rPr lang="en-US" sz="2400" b="1" dirty="0" smtClean="0">
                <a:solidFill>
                  <a:srgbClr val="0070C0"/>
                </a:solidFill>
              </a:rPr>
              <a:t>app/color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folder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Open </a:t>
            </a:r>
            <a:r>
              <a:rPr lang="en-US" sz="2400" b="1" dirty="0" err="1" smtClean="0"/>
              <a:t>app.routing.ts</a:t>
            </a:r>
            <a:r>
              <a:rPr lang="en-US" sz="2400" dirty="0" smtClean="0"/>
              <a:t> and update the default path to </a:t>
            </a:r>
            <a:r>
              <a:rPr lang="en-US" sz="2400" b="1" dirty="0" smtClean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Routing configuration</a:t>
            </a:r>
            <a:br>
              <a:rPr lang="en-US" dirty="0" smtClean="0"/>
            </a:br>
            <a:r>
              <a:rPr lang="en-US" dirty="0" smtClean="0"/>
              <a:t>(4.2)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 smtClean="0">
                <a:solidFill>
                  <a:srgbClr val="0070C0"/>
                </a:solidFill>
              </a:rPr>
              <a:t>app.routes.ts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already contains routes for the </a:t>
            </a:r>
            <a:r>
              <a:rPr lang="en-US" sz="2400" b="1" dirty="0" err="1" smtClean="0">
                <a:solidFill>
                  <a:srgbClr val="0070C0"/>
                </a:solidFill>
              </a:rPr>
              <a:t>ColorComponent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and the </a:t>
            </a:r>
            <a:r>
              <a:rPr lang="en-US" sz="2400" b="1" dirty="0" err="1" smtClean="0">
                <a:solidFill>
                  <a:srgbClr val="0070C0"/>
                </a:solidFill>
              </a:rPr>
              <a:t>BlueComponent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b="1" dirty="0" smtClean="0">
                <a:solidFill>
                  <a:srgbClr val="FF0000"/>
                </a:solidFill>
              </a:rPr>
              <a:t>color/red </a:t>
            </a:r>
            <a:r>
              <a:rPr lang="en-US" sz="2400" dirty="0" smtClean="0"/>
              <a:t>navigates to </a:t>
            </a:r>
            <a:r>
              <a:rPr lang="en-US" sz="2400" b="1" dirty="0" err="1" smtClean="0">
                <a:solidFill>
                  <a:srgbClr val="0070C0"/>
                </a:solidFill>
              </a:rPr>
              <a:t>RedComponent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400" b="1" dirty="0" smtClean="0">
                <a:solidFill>
                  <a:srgbClr val="FF0000"/>
                </a:solidFill>
              </a:rPr>
              <a:t>color/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b="1" dirty="0" smtClean="0">
                <a:solidFill>
                  <a:srgbClr val="FF0000"/>
                </a:solidFill>
              </a:rPr>
              <a:t> + 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navigates to </a:t>
            </a:r>
            <a:r>
              <a:rPr lang="en-US" sz="24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400" dirty="0" smtClean="0"/>
              <a:t>, while passing the </a:t>
            </a:r>
            <a:r>
              <a:rPr lang="en-US" sz="2400" b="1" dirty="0" err="1" smtClean="0">
                <a:solidFill>
                  <a:srgbClr val="0070C0"/>
                </a:solidFill>
              </a:rPr>
              <a:t>rgb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as the 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Navigation with </a:t>
            </a:r>
            <a:r>
              <a:rPr lang="en-US" dirty="0" err="1" smtClean="0"/>
              <a:t>nsRouterLink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(4.4)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Update </a:t>
            </a:r>
            <a:r>
              <a:rPr lang="en-US" sz="2000" b="1" dirty="0" err="1" smtClean="0">
                <a:solidFill>
                  <a:srgbClr val="FF0000"/>
                </a:solidFill>
              </a:rPr>
              <a:t>color.component.html</a:t>
            </a:r>
            <a:r>
              <a:rPr lang="en-US" sz="20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the </a:t>
            </a:r>
            <a:r>
              <a:rPr lang="en-US" sz="2000" b="1" dirty="0" smtClean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</a:t>
            </a:r>
            <a:r>
              <a:rPr lang="en-US" sz="2000" dirty="0" smtClean="0"/>
              <a:t>navigates</a:t>
            </a:r>
            <a:r>
              <a:rPr lang="en-US" sz="2000" dirty="0"/>
              <a:t>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 smtClean="0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 the </a:t>
            </a:r>
            <a:r>
              <a:rPr lang="en-US" sz="2000" b="1" dirty="0" smtClean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3. the </a:t>
            </a:r>
            <a:r>
              <a:rPr lang="en-US" sz="2000" b="1" dirty="0" smtClean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4. the </a:t>
            </a:r>
            <a:r>
              <a:rPr lang="en-US" sz="2000" b="1" dirty="0" smtClean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5. the </a:t>
            </a:r>
            <a:r>
              <a:rPr lang="en-US" sz="2000" b="1" dirty="0" smtClean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 smtClean="0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dirty="0" smtClean="0"/>
              <a:t>with</a:t>
            </a:r>
            <a:r>
              <a:rPr lang="en-US" sz="2000" dirty="0"/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'#</a:t>
            </a:r>
            <a:r>
              <a:rPr lang="en-US" sz="2000" b="1" dirty="0">
                <a:solidFill>
                  <a:srgbClr val="FF0000"/>
                </a:solidFill>
              </a:rPr>
              <a:t>bad</a:t>
            </a:r>
            <a:r>
              <a:rPr lang="en-US" sz="2000" b="1" dirty="0" smtClean="0">
                <a:solidFill>
                  <a:srgbClr val="FF0000"/>
                </a:solidFill>
              </a:rPr>
              <a:t>'</a:t>
            </a:r>
            <a:r>
              <a:rPr lang="en-US" sz="2000" dirty="0"/>
              <a:t> as </a:t>
            </a:r>
            <a:r>
              <a:rPr lang="en-US" sz="2000" dirty="0" smtClean="0"/>
              <a:t>the </a:t>
            </a:r>
            <a:r>
              <a:rPr lang="en-US" sz="2000" b="1" dirty="0" err="1" smtClean="0">
                <a:solidFill>
                  <a:srgbClr val="FF0000"/>
                </a:solidFill>
              </a:rPr>
              <a:t>rgb</a:t>
            </a:r>
            <a:r>
              <a:rPr lang="en-US" sz="2000" dirty="0"/>
              <a:t> </a:t>
            </a:r>
            <a:r>
              <a:rPr lang="en-US" sz="2000" dirty="0" smtClean="0"/>
              <a:t>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Navigation with code</a:t>
            </a:r>
            <a:br>
              <a:rPr lang="en-US" dirty="0" smtClean="0"/>
            </a:br>
            <a:r>
              <a:rPr lang="en-US" dirty="0" smtClean="0"/>
              <a:t>(4.6)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Implement the empty functions in </a:t>
            </a:r>
            <a:r>
              <a:rPr lang="en-US" sz="2000" b="1" dirty="0" err="1" smtClean="0">
                <a:solidFill>
                  <a:srgbClr val="FF0000"/>
                </a:solidFill>
              </a:rPr>
              <a:t>blue.component.ts</a:t>
            </a:r>
            <a:r>
              <a:rPr lang="en-US" sz="2000" dirty="0" smtClean="0"/>
              <a:t>, </a:t>
            </a:r>
            <a:r>
              <a:rPr lang="en-US" sz="2000" dirty="0"/>
              <a:t>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 smtClean="0">
                <a:solidFill>
                  <a:srgbClr val="0070C0"/>
                </a:solidFill>
              </a:rPr>
              <a:t>Red</a:t>
            </a:r>
            <a:r>
              <a:rPr lang="en-US" sz="2000" b="1" dirty="0">
                <a:solidFill>
                  <a:srgbClr val="0070C0"/>
                </a:solidFill>
              </a:rPr>
              <a:t> page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 smtClean="0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 page</a:t>
            </a:r>
            <a:r>
              <a:rPr lang="en-US" sz="2000" dirty="0"/>
              <a:t> with </a:t>
            </a:r>
            <a:r>
              <a:rPr lang="en-US" sz="2000" b="1" dirty="0" err="1" smtClean="0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3.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4.</a:t>
            </a:r>
            <a:r>
              <a:rPr lang="en-US" sz="2000" dirty="0"/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 smtClean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 smtClean="0"/>
              <a:t>doubleTap</a:t>
            </a:r>
            <a:r>
              <a:rPr lang="en-US" sz="2400" dirty="0" smtClean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 smtClean="0"/>
              <a:t>pinch,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pan,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swipe,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 smtClean="0"/>
              <a:t>longPress</a:t>
            </a:r>
            <a:r>
              <a:rPr lang="en-US" sz="2400" dirty="0" smtClean="0"/>
              <a:t>,</a:t>
            </a:r>
            <a:endParaRPr lang="en-US" sz="2400" dirty="0"/>
          </a:p>
          <a:p>
            <a:pPr marL="457200" indent="-457200">
              <a:buClrTx/>
              <a:buSzTx/>
            </a:pPr>
            <a:r>
              <a:rPr lang="en-US" sz="2400" dirty="0" smtClean="0"/>
              <a:t>touch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Receiving parameters</a:t>
            </a:r>
            <a:br>
              <a:rPr lang="en-US" dirty="0" smtClean="0"/>
            </a:br>
            <a:r>
              <a:rPr lang="en-US" dirty="0" smtClean="0"/>
              <a:t>(4.8)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Update </a:t>
            </a:r>
            <a:r>
              <a:rPr lang="en-US" sz="2400" b="1" dirty="0" err="1" smtClean="0">
                <a:solidFill>
                  <a:srgbClr val="0070C0"/>
                </a:solidFill>
              </a:rPr>
              <a:t>rgb.component.ts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so that it receives the </a:t>
            </a:r>
            <a:r>
              <a:rPr lang="en-US" sz="2400" b="1" dirty="0" err="1" smtClean="0">
                <a:solidFill>
                  <a:srgbClr val="FF0000"/>
                </a:solidFill>
              </a:rPr>
              <a:t>rgb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parameter and updates </a:t>
            </a:r>
            <a:r>
              <a:rPr lang="en-US" sz="2400" b="1" dirty="0" err="1" smtClean="0">
                <a:solidFill>
                  <a:srgbClr val="FF0000"/>
                </a:solidFill>
              </a:rPr>
              <a:t>this.rgb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Hint: You might want to use the </a:t>
            </a:r>
            <a:r>
              <a:rPr lang="en-US" sz="2400" b="1" dirty="0" err="1" smtClean="0">
                <a:solidFill>
                  <a:srgbClr val="FF0000"/>
                </a:solidFill>
              </a:rPr>
              <a:t>routes.params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Observable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1</a:t>
            </a:r>
            <a:br>
              <a:rPr lang="en-US" dirty="0" smtClean="0"/>
            </a:br>
            <a:r>
              <a:rPr lang="en-US" sz="2400" dirty="0" smtClean="0"/>
              <a:t>In html template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Update </a:t>
            </a:r>
            <a:r>
              <a:rPr lang="en-US" sz="2400" b="1" dirty="0" err="1" smtClean="0">
                <a:solidFill>
                  <a:srgbClr val="0070C0"/>
                </a:solidFill>
              </a:rPr>
              <a:t>color.component.html</a:t>
            </a:r>
            <a:r>
              <a:rPr lang="en-US" sz="24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1.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 smtClean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2.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 smtClean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3. The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Pink</a:t>
            </a:r>
            <a:r>
              <a:rPr lang="en-US" sz="2400" dirty="0" smtClean="0"/>
              <a:t>,</a:t>
            </a:r>
            <a:r>
              <a:rPr lang="en-US" sz="2400" dirty="0"/>
              <a:t> </a:t>
            </a:r>
            <a:r>
              <a:rPr lang="en-US" sz="2400" b="1" dirty="0" smtClean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 smtClean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 smtClean="0">
                <a:solidFill>
                  <a:srgbClr val="FF0000"/>
                </a:solidFill>
              </a:rPr>
              <a:t>flip</a:t>
            </a:r>
            <a:r>
              <a:rPr lang="en-US" sz="2400" dirty="0"/>
              <a:t> </a:t>
            </a:r>
            <a:r>
              <a:rPr lang="en-US" sz="2400" dirty="0" smtClean="0"/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1</a:t>
            </a:r>
            <a:br>
              <a:rPr lang="en-US" dirty="0" smtClean="0"/>
            </a:br>
            <a:r>
              <a:rPr lang="en-US" sz="2400" dirty="0" smtClean="0"/>
              <a:t>In html template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 smtClean="0">
                <a:solidFill>
                  <a:srgbClr val="FF0000"/>
                </a:solidFill>
              </a:rPr>
              <a:t>="fade" </a:t>
            </a:r>
            <a:r>
              <a:rPr lang="en-US" sz="2400" dirty="0" smtClean="0"/>
              <a:t>html attribute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2</a:t>
            </a:r>
            <a:br>
              <a:rPr lang="en-US" dirty="0" smtClean="0"/>
            </a:br>
            <a:r>
              <a:rPr lang="en-US" sz="2400" dirty="0" smtClean="0"/>
              <a:t>In </a:t>
            </a:r>
            <a:r>
              <a:rPr lang="en-US" sz="2400" dirty="0" err="1" smtClean="0"/>
              <a:t>TypeScript</a:t>
            </a:r>
            <a:r>
              <a:rPr lang="en-US" sz="2400" dirty="0" smtClean="0"/>
              <a:t> class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Hint: you will need to pass the </a:t>
            </a:r>
            <a:r>
              <a:rPr lang="en-US" sz="2400" b="1" dirty="0" smtClean="0">
                <a:solidFill>
                  <a:srgbClr val="0070C0"/>
                </a:solidFill>
              </a:rPr>
              <a:t>transition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/>
              <a:t>param</a:t>
            </a:r>
            <a:r>
              <a:rPr lang="en-US" sz="2400" dirty="0" smtClean="0"/>
              <a:t> into </a:t>
            </a:r>
            <a:r>
              <a:rPr lang="en-US" sz="2400" b="1" dirty="0" err="1" smtClean="0">
                <a:solidFill>
                  <a:srgbClr val="0070C0"/>
                </a:solidFill>
              </a:rPr>
              <a:t>router.navigate</a:t>
            </a:r>
            <a:r>
              <a:rPr lang="en-US" sz="2400" dirty="0" smtClean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Page Transitions: Step 2</a:t>
            </a:r>
            <a:br>
              <a:rPr lang="en-US" dirty="0" smtClean="0"/>
            </a:br>
            <a:r>
              <a:rPr lang="en-US" sz="2400" dirty="0" smtClean="0"/>
              <a:t>In </a:t>
            </a:r>
            <a:r>
              <a:rPr lang="en-US" sz="2400" dirty="0" err="1" smtClean="0"/>
              <a:t>TypeScript</a:t>
            </a:r>
            <a:r>
              <a:rPr lang="en-US" sz="2400" dirty="0" smtClean="0"/>
              <a:t> class</a:t>
            </a:r>
            <a:br>
              <a:rPr lang="en-US" sz="2400" dirty="0" smtClean="0"/>
            </a:br>
            <a:r>
              <a:rPr lang="en-US" sz="2400" dirty="0" smtClean="0"/>
              <a:t>(4.10)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 smtClean="0"/>
              <a:t>Update </a:t>
            </a:r>
            <a:r>
              <a:rPr lang="en-US" sz="2000" b="1" dirty="0" err="1" smtClean="0">
                <a:solidFill>
                  <a:srgbClr val="0070C0"/>
                </a:solidFill>
              </a:rPr>
              <a:t>color.component.html</a:t>
            </a:r>
            <a:r>
              <a:rPr lang="en-US" sz="2000" dirty="0" smtClean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1. </a:t>
            </a:r>
            <a:r>
              <a:rPr lang="en-US" sz="2000" b="1" dirty="0" err="1" smtClean="0">
                <a:solidFill>
                  <a:srgbClr val="0070C0"/>
                </a:solidFill>
              </a:rPr>
              <a:t>goBlue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navigates to the </a:t>
            </a:r>
            <a:r>
              <a:rPr lang="en-US" sz="2000" b="1" dirty="0" smtClean="0">
                <a:solidFill>
                  <a:srgbClr val="0070C0"/>
                </a:solidFill>
              </a:rPr>
              <a:t>Blue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page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 	</a:t>
            </a:r>
            <a:r>
              <a:rPr lang="en-US" sz="2000" b="1" dirty="0" smtClean="0">
                <a:solidFill>
                  <a:srgbClr val="0070C0"/>
                </a:solidFill>
              </a:rPr>
              <a:t>page transition</a:t>
            </a:r>
            <a:r>
              <a:rPr lang="en-US" sz="2000" dirty="0" smtClean="0"/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slideTop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duration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curve </a:t>
            </a:r>
            <a:r>
              <a:rPr lang="en-US" sz="2000" b="1" dirty="0" smtClean="0">
                <a:solidFill>
                  <a:srgbClr val="FF0000"/>
                </a:solidFill>
              </a:rPr>
              <a:t>spring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2. </a:t>
            </a:r>
            <a:r>
              <a:rPr lang="en-US" sz="2000" b="1" dirty="0" err="1" smtClean="0">
                <a:solidFill>
                  <a:srgbClr val="0070C0"/>
                </a:solidFill>
              </a:rPr>
              <a:t>goGray</a:t>
            </a:r>
            <a:r>
              <a:rPr lang="en-US" sz="2000" b="1" dirty="0" smtClean="0">
                <a:solidFill>
                  <a:srgbClr val="0070C0"/>
                </a:solidFill>
              </a:rPr>
              <a:t>() </a:t>
            </a:r>
            <a:r>
              <a:rPr lang="en-US" sz="2000" dirty="0" smtClean="0"/>
              <a:t>navigates to the </a:t>
            </a:r>
            <a:r>
              <a:rPr lang="en-US" sz="2000" b="1" dirty="0" smtClean="0">
                <a:solidFill>
                  <a:srgbClr val="0070C0"/>
                </a:solidFill>
              </a:rPr>
              <a:t>RGB page </a:t>
            </a:r>
            <a:r>
              <a:rPr lang="en-US" sz="2000" dirty="0" smtClean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 smtClean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page transition </a:t>
            </a:r>
            <a:r>
              <a:rPr lang="en-US" sz="2000" b="1" dirty="0" smtClean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duration 1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</a:rPr>
              <a:t>second</a:t>
            </a: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 </a:t>
            </a:r>
            <a:r>
              <a:rPr lang="mr-IN" dirty="0" smtClean="0"/>
              <a:t>–</a:t>
            </a:r>
            <a:r>
              <a:rPr lang="en-US" dirty="0" smtClean="0"/>
              <a:t> Components and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 smtClean="0">
                <a:solidFill>
                  <a:srgbClr val="0070C0"/>
                </a:solidFill>
              </a:rPr>
              <a:t>football </a:t>
            </a:r>
            <a:r>
              <a:rPr lang="en-US" sz="2400" dirty="0" smtClean="0"/>
              <a:t>folder</a:t>
            </a:r>
            <a:r>
              <a:rPr lang="en-US" sz="2400" dirty="0"/>
              <a:t>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The real 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Football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Creating a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rgbClr val="FF0000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Naming convention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srgbClr val="0070C0"/>
                </a:solidFill>
              </a:rPr>
              <a:t>MyHappy</a:t>
            </a:r>
            <a:r>
              <a:rPr lang="en-US" sz="2400" dirty="0" err="1" smtClean="0">
                <a:solidFill>
                  <a:srgbClr val="FF0000"/>
                </a:solidFill>
              </a:rPr>
              <a:t>Service</a:t>
            </a:r>
            <a:r>
              <a:rPr lang="en-US" sz="2400" dirty="0"/>
              <a:t> </a:t>
            </a:r>
            <a:r>
              <a:rPr lang="en-US" sz="2400" dirty="0" smtClean="0"/>
              <a:t>=&gt; </a:t>
            </a:r>
            <a:r>
              <a:rPr lang="en-US" sz="2400" dirty="0" smtClean="0">
                <a:solidFill>
                  <a:srgbClr val="0070C0"/>
                </a:solidFill>
              </a:rPr>
              <a:t>my-</a:t>
            </a:r>
            <a:r>
              <a:rPr lang="en-US" sz="2400" dirty="0" err="1" smtClean="0">
                <a:solidFill>
                  <a:srgbClr val="0070C0"/>
                </a:solidFill>
              </a:rPr>
              <a:t>happy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service</a:t>
            </a:r>
            <a:r>
              <a:rPr lang="en-US" sz="2400" dirty="0" err="1" smtClean="0"/>
              <a:t>.ts</a:t>
            </a: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Currency</a:t>
            </a:r>
            <a:r>
              <a:rPr lang="en-US" sz="2400" dirty="0" err="1" smtClean="0">
                <a:solidFill>
                  <a:srgbClr val="FF0000"/>
                </a:solidFill>
              </a:rPr>
              <a:t>Pipe</a:t>
            </a:r>
            <a:r>
              <a:rPr lang="en-US" sz="2400" dirty="0" smtClean="0"/>
              <a:t> =&gt; </a:t>
            </a:r>
            <a:r>
              <a:rPr lang="en-US" sz="2400" dirty="0" err="1" smtClean="0">
                <a:solidFill>
                  <a:srgbClr val="0070C0"/>
                </a:solidFill>
              </a:rPr>
              <a:t>currency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pipe</a:t>
            </a:r>
            <a:r>
              <a:rPr lang="en-US" sz="2400" dirty="0" err="1" smtClean="0"/>
              <a:t>.ts</a:t>
            </a:r>
            <a:endParaRPr lang="en-US" sz="2400" dirty="0" smtClean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NavigationMenu</a:t>
            </a:r>
            <a:r>
              <a:rPr lang="en-US" sz="2400" dirty="0" err="1" smtClean="0">
                <a:solidFill>
                  <a:srgbClr val="FF0000"/>
                </a:solidFill>
              </a:rPr>
              <a:t>Component</a:t>
            </a:r>
            <a:r>
              <a:rPr lang="en-US" sz="2400" dirty="0" smtClean="0"/>
              <a:t> =&gt; </a:t>
            </a:r>
            <a:r>
              <a:rPr lang="en-US" sz="2400" dirty="0" smtClean="0">
                <a:solidFill>
                  <a:srgbClr val="0070C0"/>
                </a:solidFill>
              </a:rPr>
              <a:t>navigation-</a:t>
            </a:r>
            <a:r>
              <a:rPr lang="en-US" sz="2400" dirty="0" err="1" smtClean="0">
                <a:solidFill>
                  <a:srgbClr val="0070C0"/>
                </a:solidFill>
              </a:rPr>
              <a:t>menu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component</a:t>
            </a:r>
            <a:r>
              <a:rPr lang="en-US" sz="2400" dirty="0" err="1" smtClean="0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dirty="0" err="1" smtClean="0">
                <a:solidFill>
                  <a:srgbClr val="0070C0"/>
                </a:solidFill>
              </a:rPr>
              <a:t>Login</a:t>
            </a:r>
            <a:r>
              <a:rPr lang="en-US" sz="2400" dirty="0" err="1" smtClean="0">
                <a:solidFill>
                  <a:srgbClr val="FF0000"/>
                </a:solidFill>
              </a:rPr>
              <a:t>Model</a:t>
            </a:r>
            <a:r>
              <a:rPr lang="en-US" sz="2400" dirty="0" smtClean="0"/>
              <a:t> =&gt; </a:t>
            </a:r>
            <a:r>
              <a:rPr lang="en-US" sz="2400" dirty="0" err="1" smtClean="0">
                <a:solidFill>
                  <a:srgbClr val="0070C0"/>
                </a:solidFill>
              </a:rPr>
              <a:t>login</a:t>
            </a:r>
            <a:r>
              <a:rPr lang="en-US" sz="2400" dirty="0" err="1" smtClean="0"/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model</a:t>
            </a:r>
            <a:r>
              <a:rPr lang="en-US" sz="2400" dirty="0" err="1" smtClean="0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Adding the service to @</a:t>
            </a:r>
            <a:r>
              <a:rPr lang="en-US" dirty="0" err="1" smtClean="0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 smtClean="0"/>
              <a:t>import</a:t>
            </a:r>
            <a:r>
              <a:rPr lang="en-US" sz="2400" i="1" dirty="0"/>
              <a:t>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  </a:t>
            </a:r>
            <a:r>
              <a:rPr lang="en-US" sz="2400" b="1" i="1" dirty="0" smtClean="0">
                <a:solidFill>
                  <a:srgbClr val="FF0000"/>
                </a:solidFill>
              </a:rPr>
              <a:t>providers</a:t>
            </a:r>
            <a:r>
              <a:rPr lang="en-US" sz="2400" i="1" dirty="0" smtClean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smtClean="0"/>
              <a:t>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 smtClean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 smtClean="0"/>
              <a:t>})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FF2600"/>
                </a:solidFill>
              </a:rPr>
              <a:t>( )</a:t>
            </a:r>
            <a:r>
              <a:rPr lang="en-US" sz="2400" dirty="0" smtClean="0"/>
              <a:t> around the </a:t>
            </a:r>
            <a:r>
              <a:rPr lang="en-US" sz="2400" dirty="0" smtClean="0">
                <a:solidFill>
                  <a:srgbClr val="0070C0"/>
                </a:solidFill>
              </a:rPr>
              <a:t>event name </a:t>
            </a:r>
            <a:r>
              <a:rPr lang="en-US" sz="2400" dirty="0" smtClean="0"/>
              <a:t>and provide a </a:t>
            </a:r>
            <a:r>
              <a:rPr lang="en-US" sz="2400" dirty="0" smtClean="0">
                <a:solidFill>
                  <a:srgbClr val="0070C0"/>
                </a:solidFill>
              </a:rPr>
              <a:t>function</a:t>
            </a:r>
            <a:r>
              <a:rPr lang="en-US" sz="2400" dirty="0" smtClean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br>
              <a:rPr lang="en-US" dirty="0" smtClean="0"/>
            </a:br>
            <a:r>
              <a:rPr lang="en-US" dirty="0" smtClean="0"/>
              <a:t>Injecting the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</a:t>
            </a:r>
            <a:r>
              <a:rPr lang="en-US" sz="2400" i="1" dirty="0" smtClean="0"/>
              <a:t>'../</a:t>
            </a:r>
            <a:r>
              <a:rPr lang="en-US" sz="2400" i="1" dirty="0"/>
              <a:t>my-</a:t>
            </a:r>
            <a:r>
              <a:rPr lang="en-US" sz="2400" i="1" dirty="0" err="1"/>
              <a:t>happy.service</a:t>
            </a:r>
            <a:r>
              <a:rPr lang="en-US" sz="2400" i="1" dirty="0" smtClean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constructor(private</a:t>
            </a:r>
            <a:r>
              <a:rPr lang="en-US" sz="2400" i="1" dirty="0"/>
              <a:t> </a:t>
            </a:r>
            <a:r>
              <a:rPr lang="en-US" sz="2400" b="1" i="1" dirty="0" err="1">
                <a:solidFill>
                  <a:srgbClr val="FF0000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ngModel</a:t>
            </a:r>
            <a:r>
              <a:rPr lang="en-US" dirty="0" smtClean="0"/>
              <a:t> imports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300" dirty="0"/>
              <a:t>import { </a:t>
            </a:r>
            <a:r>
              <a:rPr lang="en-US" sz="2300" b="1" dirty="0" err="1">
                <a:solidFill>
                  <a:srgbClr val="0070C0"/>
                </a:solidFill>
              </a:rPr>
              <a:t>NativeScriptHttpModule</a:t>
            </a:r>
            <a:r>
              <a:rPr lang="en-US" sz="2300" dirty="0"/>
              <a:t> } </a:t>
            </a:r>
            <a:r>
              <a:rPr lang="en-US" sz="2300" dirty="0" smtClean="0"/>
              <a:t>from</a:t>
            </a:r>
            <a:r>
              <a:rPr lang="en-US" sz="2300" dirty="0"/>
              <a:t> '</a:t>
            </a:r>
            <a:r>
              <a:rPr lang="en-US" sz="2300" b="1" dirty="0" err="1">
                <a:solidFill>
                  <a:srgbClr val="0070C0"/>
                </a:solidFill>
              </a:rPr>
              <a:t>nativescript</a:t>
            </a:r>
            <a:r>
              <a:rPr lang="en-US" sz="2300" b="1" dirty="0">
                <a:solidFill>
                  <a:srgbClr val="0070C0"/>
                </a:solidFill>
              </a:rPr>
              <a:t>-angular/http</a:t>
            </a:r>
            <a:r>
              <a:rPr lang="en-US" sz="23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 smtClean="0"/>
              <a:t>({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 err="1">
                <a:solidFill>
                  <a:srgbClr val="0070C0"/>
                </a:solidFill>
              </a:rPr>
              <a:t>NativeScriptHttpModule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],</a:t>
            </a:r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})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In 3 easy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FF0000"/>
                </a:solidFill>
              </a:rPr>
              <a:t>@angular/http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>
                <a:solidFill>
                  <a:srgbClr val="FF0000"/>
                </a:solidFill>
              </a:rPr>
              <a:t>Http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</a:t>
            </a:r>
            <a:r>
              <a:rPr lang="en-US" sz="2400" i="1" dirty="0" smtClean="0"/>
              <a:t>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}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smtClean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 smtClean="0"/>
              <a:t>Call</a:t>
            </a:r>
            <a:r>
              <a:rPr lang="en-US" sz="2400" dirty="0" smtClean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dirty="0"/>
              <a:t>('</a:t>
            </a:r>
            <a:r>
              <a:rPr lang="en-US" sz="2400" b="1" dirty="0">
                <a:solidFill>
                  <a:srgbClr val="FF2600"/>
                </a:solidFill>
              </a:rPr>
              <a:t>http://</a:t>
            </a:r>
            <a:r>
              <a:rPr lang="en-US" sz="2400" b="1" dirty="0" err="1">
                <a:solidFill>
                  <a:srgbClr val="FF2600"/>
                </a:solidFill>
              </a:rPr>
              <a:t>api.someopendata.org</a:t>
            </a:r>
            <a:r>
              <a:rPr lang="en-US" sz="2400" b="1" dirty="0">
                <a:solidFill>
                  <a:srgbClr val="FF2600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 smtClean="0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map(response =&gt; </a:t>
            </a:r>
            <a:r>
              <a:rPr lang="en-US" sz="2400" b="1" i="1" dirty="0" err="1">
                <a:solidFill>
                  <a:srgbClr val="0070C0"/>
                </a:solidFill>
              </a:rPr>
              <a:t>response.json</a:t>
            </a:r>
            <a:r>
              <a:rPr lang="en-US" sz="2400" b="1" i="1" dirty="0" smtClean="0">
                <a:solidFill>
                  <a:srgbClr val="0070C0"/>
                </a:solidFill>
              </a:rPr>
              <a:t>()</a:t>
            </a:r>
            <a:r>
              <a:rPr lang="en-US" sz="2400" i="1" dirty="0" smtClean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map(result =&gt; </a:t>
            </a:r>
            <a:r>
              <a:rPr lang="en-US" sz="2400" b="1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 smtClean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.</a:t>
            </a:r>
            <a:r>
              <a:rPr lang="en-US" sz="2400" i="1" dirty="0"/>
              <a:t>subscribe</a:t>
            </a:r>
            <a:r>
              <a:rPr lang="en-US" sz="2400" i="1" dirty="0" smtClean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cities =&gt; </a:t>
            </a:r>
            <a:r>
              <a:rPr lang="en-US" sz="2400" i="1" dirty="0" err="1"/>
              <a:t>console.log</a:t>
            </a:r>
            <a:r>
              <a:rPr lang="en-US" sz="2400" i="1" dirty="0"/>
              <a:t>(cities),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error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err),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With a promise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.map(response =&gt; </a:t>
            </a:r>
            <a:r>
              <a:rPr lang="en-US" sz="2400" i="1" dirty="0" err="1"/>
              <a:t>response.json</a:t>
            </a:r>
            <a:r>
              <a:rPr lang="en-US" sz="2400" i="1" dirty="0"/>
              <a:t>())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.map(result =&gt; </a:t>
            </a:r>
            <a:r>
              <a:rPr lang="en-US" sz="2400" i="1" dirty="0" err="1"/>
              <a:t>result.cities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cities =&gt; </a:t>
            </a:r>
            <a:r>
              <a:rPr lang="en-US" sz="2400" i="1" dirty="0" err="1"/>
              <a:t>console.log</a:t>
            </a:r>
            <a:r>
              <a:rPr lang="en-US" sz="2400" i="1" dirty="0"/>
              <a:t>(cities),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error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err)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Adding headers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smtClean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 smtClean="0">
                <a:solidFill>
                  <a:srgbClr val="0070C0"/>
                </a:solidFill>
              </a:rPr>
              <a:t>myHeaders.append</a:t>
            </a:r>
            <a:r>
              <a:rPr lang="en-US" sz="2400" i="1" dirty="0" smtClean="0"/>
              <a:t>(</a:t>
            </a:r>
            <a:r>
              <a:rPr lang="en-US" sz="2400" i="1" dirty="0"/>
              <a:t>'</a:t>
            </a:r>
            <a:r>
              <a:rPr lang="en-US" sz="2400" i="1" dirty="0">
                <a:solidFill>
                  <a:srgbClr val="FF0000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rgbClr val="FF0000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</a:t>
            </a:r>
            <a:r>
              <a:rPr lang="en-US" sz="2400" dirty="0" smtClean="0"/>
              <a:t>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rgbClr val="FF0000"/>
                </a:solidFill>
              </a:rPr>
              <a:t>myHeaders</a:t>
            </a:r>
            <a:r>
              <a:rPr lang="en-US" sz="2400" i="1" dirty="0"/>
              <a:t> 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br>
              <a:rPr lang="en-US" dirty="0" smtClean="0"/>
            </a:br>
            <a:r>
              <a:rPr lang="en-US" dirty="0" smtClean="0"/>
              <a:t>Adding search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 smtClean="0"/>
              <a:t>For </a:t>
            </a:r>
            <a:r>
              <a:rPr lang="en-US" sz="2400" i="1" dirty="0" err="1" smtClean="0"/>
              <a:t>url</a:t>
            </a:r>
            <a:r>
              <a:rPr lang="en-US" sz="2400" i="1" dirty="0" smtClean="0"/>
              <a:t> like: </a:t>
            </a:r>
            <a:r>
              <a:rPr lang="en-US" sz="2400" i="1" dirty="0" smtClean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my.service.io?mood</a:t>
            </a:r>
            <a:r>
              <a:rPr lang="en-US" sz="2400" dirty="0">
                <a:hlinkClick r:id="rId2"/>
              </a:rPr>
              <a:t>='happy'&amp;face=</a:t>
            </a:r>
            <a:r>
              <a:rPr lang="en-US" sz="2400" dirty="0" smtClean="0">
                <a:hlinkClick r:id="rId2"/>
              </a:rPr>
              <a:t>'round</a:t>
            </a:r>
            <a:r>
              <a:rPr lang="en-US" sz="2400" dirty="0" smtClean="0"/>
              <a:t>’</a:t>
            </a:r>
          </a:p>
          <a:p>
            <a:pPr marL="0" indent="0">
              <a:buClrTx/>
              <a:buSzTx/>
              <a:buNone/>
            </a:pPr>
            <a:endParaRPr lang="en-US" sz="1800" dirty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 smtClean="0"/>
              <a:t>let</a:t>
            </a:r>
            <a:r>
              <a:rPr lang="en-US" sz="2400" i="1" dirty="0"/>
              <a:t> </a:t>
            </a:r>
            <a:r>
              <a:rPr lang="en-US" sz="2400" b="1" i="1" dirty="0" err="1" smtClean="0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URLSearchParams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rgbClr val="FF0000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rgbClr val="FF0000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rgbClr val="FF0000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rgbClr val="FF0000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800" dirty="0" smtClean="0"/>
          </a:p>
          <a:p>
            <a:pPr marL="0" indent="0">
              <a:buClrTx/>
              <a:buSzTx/>
              <a:buNone/>
            </a:pPr>
            <a:r>
              <a:rPr lang="en-US" sz="2400" dirty="0" smtClean="0"/>
              <a:t>2. Pass into an http call: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this.http.get</a:t>
            </a:r>
            <a:r>
              <a:rPr lang="en-US" sz="2400" dirty="0"/>
              <a:t>('http://</a:t>
            </a:r>
            <a:r>
              <a:rPr lang="en-US" sz="2400" dirty="0" err="1"/>
              <a:t>api.someopendata.org</a:t>
            </a:r>
            <a:r>
              <a:rPr lang="en-US" sz="2400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{ headers: </a:t>
            </a:r>
            <a:r>
              <a:rPr lang="en-US" sz="2400" dirty="0" err="1"/>
              <a:t>myHeaders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FF0000"/>
                </a:solidFill>
              </a:rPr>
              <a:t>search</a:t>
            </a:r>
            <a:r>
              <a:rPr lang="en-US" sz="2400" dirty="0"/>
              <a:t>: </a:t>
            </a:r>
            <a:r>
              <a:rPr lang="en-US" sz="2400" b="1" dirty="0" err="1">
                <a:solidFill>
                  <a:srgbClr val="0070C0"/>
                </a:solidFill>
              </a:rPr>
              <a:t>searchParams</a:t>
            </a:r>
            <a:r>
              <a:rPr lang="en-US" sz="2400" dirty="0"/>
              <a:t> </a:t>
            </a:r>
            <a:r>
              <a:rPr lang="en-US" sz="2400" dirty="0" smtClean="0"/>
              <a:t>});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 smtClean="0"/>
              <a:t>If event provides parameters, then add </a:t>
            </a:r>
            <a:r>
              <a:rPr lang="en-US" sz="2400" b="1" dirty="0" smtClean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  <a:endParaRPr lang="en-US" sz="2000" i="1" dirty="0" smtClean="0"/>
          </a:p>
          <a:p>
            <a:pPr marL="0" indent="0">
              <a:buClrTx/>
              <a:buSzTx/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</a:t>
            </a:r>
            <a:r>
              <a:rPr lang="en-US" sz="2000" i="1" dirty="0" smtClean="0"/>
              <a:t>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rgbClr val="FF0000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rgbClr val="FF0000"/>
                </a:solidFill>
              </a:rPr>
              <a:t>./color/</a:t>
            </a:r>
            <a:r>
              <a:rPr lang="en-US" sz="2000" b="1" i="1" dirty="0" err="1">
                <a:solidFill>
                  <a:srgbClr val="FF0000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rgbClr val="FF0000"/>
                </a:solidFill>
              </a:rPr>
              <a:t>./color/</a:t>
            </a:r>
            <a:r>
              <a:rPr lang="en-US" sz="2000" b="1" i="1" dirty="0" err="1">
                <a:solidFill>
                  <a:srgbClr val="FF0000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constructor</a:t>
            </a:r>
            <a:r>
              <a:rPr lang="en-US" sz="2000" i="1" dirty="0" smtClean="0"/>
              <a:t>()</a:t>
            </a:r>
            <a:r>
              <a:rPr lang="en-US" sz="2000" i="1" dirty="0"/>
              <a:t> </a:t>
            </a:r>
            <a:r>
              <a:rPr lang="en-US" sz="2000" i="1" dirty="0" smtClean="0"/>
              <a:t>{ 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ngModule</a:t>
            </a:r>
            <a:r>
              <a:rPr lang="en-US" dirty="0" smtClean="0"/>
              <a:t> declaration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GB" sz="2400" dirty="0" smtClean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rgbClr val="FF0000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 smtClean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 smtClean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 smtClean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ngModule</a:t>
            </a:r>
            <a:r>
              <a:rPr lang="en-US" dirty="0" smtClean="0"/>
              <a:t> declaration: error reminder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smtClean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Component </a:t>
            </a:r>
            <a:r>
              <a:rPr lang="en-US" sz="2400" i="1" dirty="0" err="1" smtClean="0">
                <a:solidFill>
                  <a:srgbClr val="FF0000"/>
                </a:solidFill>
              </a:rPr>
              <a:t>BlueComponent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 smtClean="0">
                <a:solidFill>
                  <a:srgbClr val="0070C0"/>
                </a:solidFill>
              </a:rPr>
              <a:t>NgModule</a:t>
            </a:r>
            <a:r>
              <a:rPr lang="en-US" sz="2400" i="1" dirty="0" smtClean="0">
                <a:solidFill>
                  <a:srgbClr val="0070C0"/>
                </a:solidFill>
              </a:rPr>
              <a:t> </a:t>
            </a:r>
            <a:r>
              <a:rPr lang="en-US" sz="2400" i="1" dirty="0" smtClean="0"/>
              <a:t>or the module </a:t>
            </a:r>
            <a:r>
              <a:rPr lang="en-US" sz="2400" i="1" dirty="0" smtClean="0">
                <a:solidFill>
                  <a:srgbClr val="FF0000"/>
                </a:solidFill>
              </a:rPr>
              <a:t>has not been imported </a:t>
            </a:r>
            <a:r>
              <a:rPr lang="en-US" sz="2400" i="1" dirty="0" smtClean="0">
                <a:solidFill>
                  <a:schemeClr val="tx1"/>
                </a:solidFill>
              </a:rPr>
              <a:t>into your module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br>
              <a:rPr lang="en-US" dirty="0" smtClean="0"/>
            </a:br>
            <a:r>
              <a:rPr lang="en-US" dirty="0" smtClean="0"/>
              <a:t>Smart vs Presentation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Smart </a:t>
            </a:r>
            <a:r>
              <a:rPr lang="mr-IN" sz="2400" i="1" dirty="0" smtClean="0"/>
              <a:t>–</a:t>
            </a:r>
            <a:r>
              <a:rPr lang="en-US" sz="2400" i="1" dirty="0" smtClean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Presentation </a:t>
            </a:r>
            <a:r>
              <a:rPr lang="mr-IN" sz="2400" i="1" dirty="0" smtClean="0"/>
              <a:t>–</a:t>
            </a:r>
            <a:r>
              <a:rPr lang="en-US" sz="2400" i="1" dirty="0" smtClean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FF0000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rgbClr val="FF0000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 smtClean="0"/>
              <a:t>  </a:t>
            </a:r>
            <a:r>
              <a:rPr lang="en-US" sz="2400" b="1" dirty="0" smtClean="0">
                <a:solidFill>
                  <a:srgbClr val="0070C0"/>
                </a:solidFill>
              </a:rPr>
              <a:t>@Input()</a:t>
            </a:r>
            <a:r>
              <a:rPr lang="en-US" sz="2400" dirty="0" smtClean="0"/>
              <a:t> set </a:t>
            </a:r>
            <a:r>
              <a:rPr lang="en-US" sz="2400" b="1" dirty="0" smtClean="0">
                <a:solidFill>
                  <a:srgbClr val="FF0000"/>
                </a:solidFill>
              </a:rPr>
              <a:t>year</a:t>
            </a:r>
            <a:r>
              <a:rPr lang="en-US" sz="2400" dirty="0" smtClean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export</a:t>
            </a:r>
            <a:r>
              <a:rPr lang="en-US" sz="2000" i="1" dirty="0"/>
              <a:t>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 smtClean="0"/>
              <a:t>  </a:t>
            </a:r>
            <a:r>
              <a:rPr lang="en-US" sz="2000" b="1" i="1" dirty="0" smtClean="0">
                <a:solidFill>
                  <a:srgbClr val="0070C0"/>
                </a:solidFill>
              </a:rPr>
              <a:t>@Input()</a:t>
            </a:r>
            <a:r>
              <a:rPr lang="en-US" sz="2000" i="1" dirty="0" smtClean="0"/>
              <a:t> set </a:t>
            </a:r>
            <a:r>
              <a:rPr lang="en-US" sz="2000" b="1" i="1" dirty="0" smtClean="0">
                <a:solidFill>
                  <a:srgbClr val="FF0000"/>
                </a:solidFill>
              </a:rPr>
              <a:t>year</a:t>
            </a:r>
            <a:r>
              <a:rPr lang="en-US" sz="2000" i="1" dirty="0" smtClean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with custom input</a:t>
            </a:r>
            <a:br>
              <a:rPr lang="en-US" dirty="0" smtClean="0"/>
            </a:br>
            <a:r>
              <a:rPr lang="en-US" dirty="0" smtClean="0"/>
              <a:t>(one-way binding)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 smtClean="0"/>
          </a:p>
          <a:p>
            <a:pPr marL="0" lvl="0" indent="0">
              <a:buClrTx/>
              <a:buSzTx/>
              <a:buNone/>
            </a:pPr>
            <a:r>
              <a:rPr lang="en-US" sz="2400" i="1" dirty="0" smtClean="0"/>
              <a:t>&lt;</a:t>
            </a:r>
            <a:r>
              <a:rPr lang="en-US" sz="2400" i="1" dirty="0"/>
              <a:t>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HTML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 smtClean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rgbClr val="FF0000"/>
                </a:solidFill>
              </a:rPr>
              <a:t>onTeamSelect</a:t>
            </a:r>
            <a:r>
              <a:rPr lang="en-US" sz="2000" b="1" i="1" dirty="0">
                <a:solidFill>
                  <a:srgbClr val="FF0000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Component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 smtClean="0">
                <a:solidFill>
                  <a:srgbClr val="0070C0"/>
                </a:solidFill>
              </a:rPr>
              <a:t>@</a:t>
            </a:r>
            <a:r>
              <a:rPr lang="en-US" sz="2000" b="1" i="1" dirty="0">
                <a:solidFill>
                  <a:srgbClr val="0070C0"/>
                </a:solidFill>
              </a:rPr>
              <a:t>Output()</a:t>
            </a:r>
            <a:r>
              <a:rPr lang="en-US" sz="2000" i="1" dirty="0"/>
              <a:t> </a:t>
            </a:r>
            <a:r>
              <a:rPr lang="en-US" sz="2000" i="1" dirty="0" err="1" smtClean="0"/>
              <a:t>teamSelected</a:t>
            </a:r>
            <a:r>
              <a:rPr lang="en-US" sz="2000" i="1" dirty="0" smtClean="0"/>
              <a:t> =</a:t>
            </a:r>
            <a:r>
              <a:rPr lang="en-US" sz="2000" i="1" dirty="0"/>
              <a:t> new </a:t>
            </a:r>
            <a:r>
              <a:rPr lang="en-US" sz="2000" b="1" i="1" dirty="0" err="1">
                <a:solidFill>
                  <a:srgbClr val="FF0000"/>
                </a:solidFill>
              </a:rPr>
              <a:t>EventEmitter</a:t>
            </a:r>
            <a:r>
              <a:rPr lang="en-US" sz="2000" b="1" i="1" dirty="0">
                <a:solidFill>
                  <a:srgbClr val="FF0000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rgbClr val="FF0000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with custom events</a:t>
            </a:r>
            <a:br>
              <a:rPr lang="en-US" dirty="0" smtClean="0"/>
            </a:br>
            <a:r>
              <a:rPr lang="en-US" dirty="0" smtClean="0"/>
              <a:t>Use like this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  <a:endParaRPr lang="en-US" sz="2000" dirty="0" smtClean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 smtClean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$event</a:t>
            </a:r>
            <a:r>
              <a:rPr lang="en-US" sz="2000" dirty="0" smtClean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 smtClean="0"/>
              <a:t>&lt;/</a:t>
            </a:r>
            <a:r>
              <a:rPr lang="en-US" sz="2000" dirty="0"/>
              <a:t>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54434</TotalTime>
  <Words>1430</Words>
  <Application>Microsoft Macintosh PowerPoint</Application>
  <PresentationFormat>On-screen Show (16:9)</PresentationFormat>
  <Paragraphs>803</Paragraphs>
  <Slides>117</Slides>
  <Notes>6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Lato</vt:lpstr>
      <vt:lpstr>Open Sans</vt:lpstr>
      <vt:lpstr>Wingdings</vt:lpstr>
      <vt:lpstr>Arial</vt:lpstr>
      <vt:lpstr>Telerik</vt:lpstr>
      <vt:lpstr>Warmup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Animations</vt:lpstr>
      <vt:lpstr>Animations</vt:lpstr>
      <vt:lpstr>Layouts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Football Service (5.2)</vt:lpstr>
      <vt:lpstr>Exercise: Creating a presentation component with @Input (5.5)</vt:lpstr>
      <vt:lpstr>Exercise: Creating a presentation component with @Output (5.7)</vt:lpstr>
      <vt:lpstr>Bonus Service Exercise (5.9)</vt:lpstr>
      <vt:lpstr>Bonus Component Exercise (5.10)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273</cp:revision>
  <dcterms:modified xsi:type="dcterms:W3CDTF">2017-04-04T14:18:59Z</dcterms:modified>
</cp:coreProperties>
</file>